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74" r:id="rId4"/>
    <p:sldId id="269" r:id="rId5"/>
    <p:sldId id="257" r:id="rId6"/>
    <p:sldId id="258" r:id="rId7"/>
    <p:sldId id="263" r:id="rId8"/>
    <p:sldId id="275" r:id="rId9"/>
    <p:sldId id="276" r:id="rId10"/>
    <p:sldId id="278" r:id="rId11"/>
    <p:sldId id="260" r:id="rId12"/>
    <p:sldId id="264" r:id="rId13"/>
    <p:sldId id="265" r:id="rId14"/>
    <p:sldId id="259" r:id="rId15"/>
    <p:sldId id="267" r:id="rId16"/>
    <p:sldId id="280" r:id="rId17"/>
    <p:sldId id="268" r:id="rId18"/>
    <p:sldId id="270" r:id="rId19"/>
    <p:sldId id="261" r:id="rId20"/>
    <p:sldId id="262" r:id="rId21"/>
    <p:sldId id="271" r:id="rId22"/>
    <p:sldId id="277" r:id="rId23"/>
    <p:sldId id="279" r:id="rId24"/>
    <p:sldId id="272" r:id="rId25"/>
    <p:sldId id="27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5" d="100"/>
          <a:sy n="85" d="100"/>
        </p:scale>
        <p:origin x="595"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DC10C80-70E1-4DA8-80EF-2DF1A0810F2E}" type="datetimeFigureOut">
              <a:rPr lang="en-US" smtClean="0"/>
              <a:t>10/13/2017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43B357-53C5-4940-8AE6-A35FA1FE6DA2}" type="slidenum">
              <a:rPr lang="en-US" smtClean="0"/>
              <a:t>‹#›</a:t>
            </a:fld>
            <a:endParaRPr lang="en-US" dirty="0"/>
          </a:p>
        </p:txBody>
      </p:sp>
    </p:spTree>
    <p:extLst>
      <p:ext uri="{BB962C8B-B14F-4D97-AF65-F5344CB8AC3E}">
        <p14:creationId xmlns:p14="http://schemas.microsoft.com/office/powerpoint/2010/main" val="3106507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C10C80-70E1-4DA8-80EF-2DF1A0810F2E}" type="datetimeFigureOut">
              <a:rPr lang="en-US" smtClean="0"/>
              <a:t>10/13/2017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43B357-53C5-4940-8AE6-A35FA1FE6DA2}" type="slidenum">
              <a:rPr lang="en-US" smtClean="0"/>
              <a:t>‹#›</a:t>
            </a:fld>
            <a:endParaRPr lang="en-US" dirty="0"/>
          </a:p>
        </p:txBody>
      </p:sp>
    </p:spTree>
    <p:extLst>
      <p:ext uri="{BB962C8B-B14F-4D97-AF65-F5344CB8AC3E}">
        <p14:creationId xmlns:p14="http://schemas.microsoft.com/office/powerpoint/2010/main" val="1556890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C10C80-70E1-4DA8-80EF-2DF1A0810F2E}" type="datetimeFigureOut">
              <a:rPr lang="en-US" smtClean="0"/>
              <a:t>10/13/2017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43B357-53C5-4940-8AE6-A35FA1FE6DA2}" type="slidenum">
              <a:rPr lang="en-US" smtClean="0"/>
              <a:t>‹#›</a:t>
            </a:fld>
            <a:endParaRPr lang="en-US" dirty="0"/>
          </a:p>
        </p:txBody>
      </p:sp>
    </p:spTree>
    <p:extLst>
      <p:ext uri="{BB962C8B-B14F-4D97-AF65-F5344CB8AC3E}">
        <p14:creationId xmlns:p14="http://schemas.microsoft.com/office/powerpoint/2010/main" val="2907528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C10C80-70E1-4DA8-80EF-2DF1A0810F2E}" type="datetimeFigureOut">
              <a:rPr lang="en-US" smtClean="0"/>
              <a:t>10/13/2017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43B357-53C5-4940-8AE6-A35FA1FE6DA2}" type="slidenum">
              <a:rPr lang="en-US" smtClean="0"/>
              <a:t>‹#›</a:t>
            </a:fld>
            <a:endParaRPr lang="en-US" dirty="0"/>
          </a:p>
        </p:txBody>
      </p:sp>
    </p:spTree>
    <p:extLst>
      <p:ext uri="{BB962C8B-B14F-4D97-AF65-F5344CB8AC3E}">
        <p14:creationId xmlns:p14="http://schemas.microsoft.com/office/powerpoint/2010/main" val="3934442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C10C80-70E1-4DA8-80EF-2DF1A0810F2E}" type="datetimeFigureOut">
              <a:rPr lang="en-US" smtClean="0"/>
              <a:t>10/13/2017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43B357-53C5-4940-8AE6-A35FA1FE6DA2}" type="slidenum">
              <a:rPr lang="en-US" smtClean="0"/>
              <a:t>‹#›</a:t>
            </a:fld>
            <a:endParaRPr lang="en-US" dirty="0"/>
          </a:p>
        </p:txBody>
      </p:sp>
    </p:spTree>
    <p:extLst>
      <p:ext uri="{BB962C8B-B14F-4D97-AF65-F5344CB8AC3E}">
        <p14:creationId xmlns:p14="http://schemas.microsoft.com/office/powerpoint/2010/main" val="2985475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C10C80-70E1-4DA8-80EF-2DF1A0810F2E}" type="datetimeFigureOut">
              <a:rPr lang="en-US" smtClean="0"/>
              <a:t>10/13/2017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43B357-53C5-4940-8AE6-A35FA1FE6DA2}" type="slidenum">
              <a:rPr lang="en-US" smtClean="0"/>
              <a:t>‹#›</a:t>
            </a:fld>
            <a:endParaRPr lang="en-US" dirty="0"/>
          </a:p>
        </p:txBody>
      </p:sp>
    </p:spTree>
    <p:extLst>
      <p:ext uri="{BB962C8B-B14F-4D97-AF65-F5344CB8AC3E}">
        <p14:creationId xmlns:p14="http://schemas.microsoft.com/office/powerpoint/2010/main" val="368507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C10C80-70E1-4DA8-80EF-2DF1A0810F2E}" type="datetimeFigureOut">
              <a:rPr lang="en-US" smtClean="0"/>
              <a:t>10/13/2017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43B357-53C5-4940-8AE6-A35FA1FE6DA2}" type="slidenum">
              <a:rPr lang="en-US" smtClean="0"/>
              <a:t>‹#›</a:t>
            </a:fld>
            <a:endParaRPr lang="en-US" dirty="0"/>
          </a:p>
        </p:txBody>
      </p:sp>
    </p:spTree>
    <p:extLst>
      <p:ext uri="{BB962C8B-B14F-4D97-AF65-F5344CB8AC3E}">
        <p14:creationId xmlns:p14="http://schemas.microsoft.com/office/powerpoint/2010/main" val="686297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C10C80-70E1-4DA8-80EF-2DF1A0810F2E}" type="datetimeFigureOut">
              <a:rPr lang="en-US" smtClean="0"/>
              <a:t>10/13/2017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43B357-53C5-4940-8AE6-A35FA1FE6DA2}" type="slidenum">
              <a:rPr lang="en-US" smtClean="0"/>
              <a:t>‹#›</a:t>
            </a:fld>
            <a:endParaRPr lang="en-US" dirty="0"/>
          </a:p>
        </p:txBody>
      </p:sp>
    </p:spTree>
    <p:extLst>
      <p:ext uri="{BB962C8B-B14F-4D97-AF65-F5344CB8AC3E}">
        <p14:creationId xmlns:p14="http://schemas.microsoft.com/office/powerpoint/2010/main" val="1564572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C10C80-70E1-4DA8-80EF-2DF1A0810F2E}" type="datetimeFigureOut">
              <a:rPr lang="en-US" smtClean="0"/>
              <a:t>10/13/2017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43B357-53C5-4940-8AE6-A35FA1FE6DA2}" type="slidenum">
              <a:rPr lang="en-US" smtClean="0"/>
              <a:t>‹#›</a:t>
            </a:fld>
            <a:endParaRPr lang="en-US" dirty="0"/>
          </a:p>
        </p:txBody>
      </p:sp>
    </p:spTree>
    <p:extLst>
      <p:ext uri="{BB962C8B-B14F-4D97-AF65-F5344CB8AC3E}">
        <p14:creationId xmlns:p14="http://schemas.microsoft.com/office/powerpoint/2010/main" val="239045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C10C80-70E1-4DA8-80EF-2DF1A0810F2E}" type="datetimeFigureOut">
              <a:rPr lang="en-US" smtClean="0"/>
              <a:t>10/13/2017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43B357-53C5-4940-8AE6-A35FA1FE6DA2}" type="slidenum">
              <a:rPr lang="en-US" smtClean="0"/>
              <a:t>‹#›</a:t>
            </a:fld>
            <a:endParaRPr lang="en-US" dirty="0"/>
          </a:p>
        </p:txBody>
      </p:sp>
    </p:spTree>
    <p:extLst>
      <p:ext uri="{BB962C8B-B14F-4D97-AF65-F5344CB8AC3E}">
        <p14:creationId xmlns:p14="http://schemas.microsoft.com/office/powerpoint/2010/main" val="3694130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C10C80-70E1-4DA8-80EF-2DF1A0810F2E}" type="datetimeFigureOut">
              <a:rPr lang="en-US" smtClean="0"/>
              <a:t>10/13/2017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43B357-53C5-4940-8AE6-A35FA1FE6DA2}" type="slidenum">
              <a:rPr lang="en-US" smtClean="0"/>
              <a:t>‹#›</a:t>
            </a:fld>
            <a:endParaRPr lang="en-US" dirty="0"/>
          </a:p>
        </p:txBody>
      </p:sp>
    </p:spTree>
    <p:extLst>
      <p:ext uri="{BB962C8B-B14F-4D97-AF65-F5344CB8AC3E}">
        <p14:creationId xmlns:p14="http://schemas.microsoft.com/office/powerpoint/2010/main" val="4009027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10C80-70E1-4DA8-80EF-2DF1A0810F2E}" type="datetimeFigureOut">
              <a:rPr lang="en-US" smtClean="0"/>
              <a:t>10/13/2017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43B357-53C5-4940-8AE6-A35FA1FE6DA2}" type="slidenum">
              <a:rPr lang="en-US" smtClean="0"/>
              <a:t>‹#›</a:t>
            </a:fld>
            <a:endParaRPr lang="en-US" dirty="0"/>
          </a:p>
        </p:txBody>
      </p:sp>
    </p:spTree>
    <p:extLst>
      <p:ext uri="{BB962C8B-B14F-4D97-AF65-F5344CB8AC3E}">
        <p14:creationId xmlns:p14="http://schemas.microsoft.com/office/powerpoint/2010/main" val="952562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2624" y="172104"/>
            <a:ext cx="9144000" cy="2387600"/>
          </a:xfrm>
        </p:spPr>
        <p:txBody>
          <a:bodyPr>
            <a:normAutofit/>
          </a:bodyPr>
          <a:lstStyle/>
          <a:p>
            <a:r>
              <a:rPr lang="en-US" sz="8000" dirty="0">
                <a:latin typeface="Times New Roman" panose="02020603050405020304" pitchFamily="18" charset="0"/>
                <a:cs typeface="Times New Roman" panose="02020603050405020304" pitchFamily="18" charset="0"/>
              </a:rPr>
              <a:t>American Exceptionalism</a:t>
            </a:r>
          </a:p>
        </p:txBody>
      </p:sp>
      <p:sp>
        <p:nvSpPr>
          <p:cNvPr id="3" name="Subtitle 2"/>
          <p:cNvSpPr>
            <a:spLocks noGrp="1"/>
          </p:cNvSpPr>
          <p:nvPr>
            <p:ph type="subTitle" idx="1"/>
          </p:nvPr>
        </p:nvSpPr>
        <p:spPr/>
        <p:txBody>
          <a:bodyPr>
            <a:normAutofit/>
          </a:bodyPr>
          <a:lstStyle/>
          <a:p>
            <a:r>
              <a:rPr lang="en-US" sz="4000" dirty="0">
                <a:latin typeface="Times New Roman" panose="02020603050405020304" pitchFamily="18" charset="0"/>
                <a:cs typeface="Times New Roman" panose="02020603050405020304" pitchFamily="18" charset="0"/>
              </a:rPr>
              <a:t>Mythic America</a:t>
            </a:r>
          </a:p>
        </p:txBody>
      </p:sp>
      <p:pic>
        <p:nvPicPr>
          <p:cNvPr id="4" name="Picture 3">
            <a:extLst>
              <a:ext uri="{FF2B5EF4-FFF2-40B4-BE49-F238E27FC236}">
                <a16:creationId xmlns:a16="http://schemas.microsoft.com/office/drawing/2014/main" id="{DC701F44-EA3E-4810-B1AA-46EE1AEB8EF5}"/>
              </a:ext>
            </a:extLst>
          </p:cNvPr>
          <p:cNvPicPr>
            <a:picLocks noChangeAspect="1"/>
          </p:cNvPicPr>
          <p:nvPr/>
        </p:nvPicPr>
        <p:blipFill>
          <a:blip r:embed="rId2"/>
          <a:stretch>
            <a:fillRect/>
          </a:stretch>
        </p:blipFill>
        <p:spPr>
          <a:xfrm>
            <a:off x="653149" y="3334871"/>
            <a:ext cx="3292724" cy="2473138"/>
          </a:xfrm>
          <a:prstGeom prst="rect">
            <a:avLst/>
          </a:prstGeom>
        </p:spPr>
      </p:pic>
      <p:pic>
        <p:nvPicPr>
          <p:cNvPr id="6" name="Picture 5">
            <a:extLst>
              <a:ext uri="{FF2B5EF4-FFF2-40B4-BE49-F238E27FC236}">
                <a16:creationId xmlns:a16="http://schemas.microsoft.com/office/drawing/2014/main" id="{C24415C4-FBA7-47CB-8E77-31976118D1D8}"/>
              </a:ext>
            </a:extLst>
          </p:cNvPr>
          <p:cNvPicPr>
            <a:picLocks noChangeAspect="1"/>
          </p:cNvPicPr>
          <p:nvPr/>
        </p:nvPicPr>
        <p:blipFill>
          <a:blip r:embed="rId3"/>
          <a:stretch>
            <a:fillRect/>
          </a:stretch>
        </p:blipFill>
        <p:spPr>
          <a:xfrm>
            <a:off x="7736822" y="2304210"/>
            <a:ext cx="4396908" cy="4396908"/>
          </a:xfrm>
          <a:prstGeom prst="rect">
            <a:avLst/>
          </a:prstGeom>
        </p:spPr>
      </p:pic>
    </p:spTree>
    <p:extLst>
      <p:ext uri="{BB962C8B-B14F-4D97-AF65-F5344CB8AC3E}">
        <p14:creationId xmlns:p14="http://schemas.microsoft.com/office/powerpoint/2010/main" val="2584184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901CE-7D9E-4E45-89FF-789A90109AC3}"/>
              </a:ext>
            </a:extLst>
          </p:cNvPr>
          <p:cNvSpPr>
            <a:spLocks noGrp="1"/>
          </p:cNvSpPr>
          <p:nvPr>
            <p:ph type="title"/>
          </p:nvPr>
        </p:nvSpPr>
        <p:spPr/>
        <p:txBody>
          <a:bodyPr>
            <a:normAutofit fontScale="90000"/>
          </a:bodyPr>
          <a:lstStyle/>
          <a:p>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Lincoln</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Abe Lincoln’s Gettysburg Address described the national purpose “with a new birth of freedom” and preservation of the Union. He stressed the importance of equality.</a:t>
            </a:r>
            <a:br>
              <a:rPr lang="en-US" sz="31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Lincoln’s second inaugural: “ With malice toward none, </a:t>
            </a:r>
            <a:br>
              <a:rPr lang="en-US" sz="31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with charity for all, with firmness in the right as God </a:t>
            </a:r>
            <a:br>
              <a:rPr lang="en-US" sz="31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gives us to see the right, let us strive to finish the work </a:t>
            </a:r>
            <a:br>
              <a:rPr lang="en-US" sz="31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we are in, to bind up the nation’s wounds …”</a:t>
            </a:r>
            <a:br>
              <a:rPr lang="en-US" sz="3100" dirty="0">
                <a:latin typeface="Times New Roman" panose="02020603050405020304" pitchFamily="18" charset="0"/>
                <a:cs typeface="Times New Roman" panose="02020603050405020304" pitchFamily="18" charset="0"/>
              </a:rPr>
            </a:br>
            <a:br>
              <a:rPr lang="en-US" sz="3100" dirty="0">
                <a:latin typeface="Times New Roman" panose="02020603050405020304" pitchFamily="18" charset="0"/>
                <a:cs typeface="Times New Roman" panose="02020603050405020304" pitchFamily="18" charset="0"/>
              </a:rPr>
            </a:br>
            <a:br>
              <a:rPr lang="en-US" sz="3100"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8E5E5922-E92F-4A67-84C8-3018D268EDA7}"/>
              </a:ext>
            </a:extLst>
          </p:cNvPr>
          <p:cNvPicPr>
            <a:picLocks noGrp="1" noChangeAspect="1"/>
          </p:cNvPicPr>
          <p:nvPr>
            <p:ph idx="1"/>
          </p:nvPr>
        </p:nvPicPr>
        <p:blipFill>
          <a:blip r:embed="rId2"/>
          <a:stretch>
            <a:fillRect/>
          </a:stretch>
        </p:blipFill>
        <p:spPr>
          <a:xfrm>
            <a:off x="9097776" y="3379366"/>
            <a:ext cx="2486025" cy="2857500"/>
          </a:xfrm>
          <a:prstGeom prst="rect">
            <a:avLst/>
          </a:prstGeom>
        </p:spPr>
      </p:pic>
    </p:spTree>
    <p:extLst>
      <p:ext uri="{BB962C8B-B14F-4D97-AF65-F5344CB8AC3E}">
        <p14:creationId xmlns:p14="http://schemas.microsoft.com/office/powerpoint/2010/main" val="3581564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American Revolution: Declaration of Independence (John Trumbull)</a:t>
            </a:r>
          </a:p>
        </p:txBody>
      </p:sp>
      <p:pic>
        <p:nvPicPr>
          <p:cNvPr id="4" name="Content Placeholder 3" descr="Signing of the United States Declaration of Independence - Wikipedi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75729" y="4290675"/>
            <a:ext cx="1066800" cy="353568"/>
          </a:xfrm>
        </p:spPr>
      </p:pic>
      <p:pic>
        <p:nvPicPr>
          <p:cNvPr id="5" name="Picture 4" descr="The Declaration of Independence - John Trumbull - www.most-famou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4629" y="1956015"/>
            <a:ext cx="5969000" cy="4178300"/>
          </a:xfrm>
          <a:prstGeom prst="rect">
            <a:avLst/>
          </a:prstGeom>
        </p:spPr>
      </p:pic>
      <p:pic>
        <p:nvPicPr>
          <p:cNvPr id="1026" name="Picture 2" descr="https://upload.wikimedia.org/wikipedia/commons/thumb/a/a9/Declaration_of_Independence_24c_1869_issue.JPG/150px-Declaration_of_Independence_24c_1869_issu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6390" y="3167623"/>
            <a:ext cx="1428750" cy="14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320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Declaration of Independence</a:t>
            </a:r>
          </a:p>
        </p:txBody>
      </p:sp>
      <p:sp>
        <p:nvSpPr>
          <p:cNvPr id="3" name="Content Placeholder 2"/>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The Continental Congress appointed a committee June 11, 1776 to draft a declaration. The process is somewhat unclear, but Thomas Jefferson gets the credit. The committee’s draft was presented on June 28. </a:t>
            </a:r>
          </a:p>
          <a:p>
            <a:r>
              <a:rPr lang="en-US" dirty="0">
                <a:latin typeface="Times New Roman" panose="02020603050405020304" pitchFamily="18" charset="0"/>
                <a:cs typeface="Times New Roman" panose="02020603050405020304" pitchFamily="18" charset="0"/>
              </a:rPr>
              <a:t>Okay, independence was formally declared on July 2, 1776 by Congress. Jefferson’s document was debated, changed substantially (“mangled,” according to Jefferson) and formally passed July 4. [The vote was by state, not individual members.]</a:t>
            </a:r>
          </a:p>
          <a:p>
            <a:r>
              <a:rPr lang="en-US" dirty="0">
                <a:latin typeface="Times New Roman" panose="02020603050405020304" pitchFamily="18" charset="0"/>
                <a:cs typeface="Times New Roman" panose="02020603050405020304" pitchFamily="18" charset="0"/>
              </a:rPr>
              <a:t>Then it was sent to printer John Dunlap, who created the Dunlap broadside which was widely distributed across the colonies.</a:t>
            </a:r>
          </a:p>
          <a:p>
            <a:r>
              <a:rPr lang="en-US" dirty="0">
                <a:latin typeface="Times New Roman" panose="02020603050405020304" pitchFamily="18" charset="0"/>
                <a:cs typeface="Times New Roman" panose="02020603050405020304" pitchFamily="18" charset="0"/>
              </a:rPr>
              <a:t>Jefferson’s original draft is in the Library of Congress.</a:t>
            </a:r>
          </a:p>
        </p:txBody>
      </p:sp>
    </p:spTree>
    <p:extLst>
      <p:ext uri="{BB962C8B-B14F-4D97-AF65-F5344CB8AC3E}">
        <p14:creationId xmlns:p14="http://schemas.microsoft.com/office/powerpoint/2010/main" val="883369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Declaration of Independence 2</a:t>
            </a:r>
          </a:p>
        </p:txBody>
      </p:sp>
      <p:sp>
        <p:nvSpPr>
          <p:cNvPr id="3" name="Content Placeholder 2"/>
          <p:cNvSpPr>
            <a:spLocks noGrp="1"/>
          </p:cNvSpPr>
          <p:nvPr>
            <p:ph idx="1"/>
          </p:nvPr>
        </p:nvSpPr>
        <p:spPr/>
        <p:txBody>
          <a:bodyPr>
            <a:normAutofit fontScale="85000" lnSpcReduction="20000"/>
          </a:bodyPr>
          <a:lstStyle/>
          <a:p>
            <a:r>
              <a:rPr lang="en-US" dirty="0">
                <a:latin typeface="Times New Roman" panose="02020603050405020304" pitchFamily="18" charset="0"/>
                <a:cs typeface="Times New Roman" panose="02020603050405020304" pitchFamily="18" charset="0"/>
              </a:rPr>
              <a:t>The engrossed copy (carefully handwritten) on parchment was signed over a period of time by the various members, completed in August. This copy is in the National Archives.</a:t>
            </a:r>
          </a:p>
          <a:p>
            <a:r>
              <a:rPr lang="en-US" dirty="0">
                <a:latin typeface="Times New Roman" panose="02020603050405020304" pitchFamily="18" charset="0"/>
                <a:cs typeface="Times New Roman" panose="02020603050405020304" pitchFamily="18" charset="0"/>
              </a:rPr>
              <a:t>The Trumbull picture is great, but this event—the member of the committee presenting the document to the full Congress presided over by John Hancock never happened. Many members of Congress ultimately signing the document were not in Philadelphia on July 4. </a:t>
            </a:r>
          </a:p>
          <a:p>
            <a:r>
              <a:rPr lang="en-US" dirty="0">
                <a:latin typeface="Times New Roman" panose="02020603050405020304" pitchFamily="18" charset="0"/>
                <a:cs typeface="Times New Roman" panose="02020603050405020304" pitchFamily="18" charset="0"/>
              </a:rPr>
              <a:t>Trumbull and Jefferson blocked out the painting in 1784 in Paris (in Jefferson’s study); the point was to capture an accurate portrait of every signer of the document. Trumbull went on the paint a series of portraits and Revolution events.</a:t>
            </a:r>
          </a:p>
          <a:p>
            <a:r>
              <a:rPr lang="en-US" dirty="0">
                <a:latin typeface="Times New Roman" panose="02020603050405020304" pitchFamily="18" charset="0"/>
                <a:cs typeface="Times New Roman" panose="02020603050405020304" pitchFamily="18" charset="0"/>
              </a:rPr>
              <a:t>Key point: the picture captures the importance of the Declaration of Independence—this is what </a:t>
            </a:r>
            <a:r>
              <a:rPr lang="en-US" i="1" dirty="0">
                <a:latin typeface="Times New Roman" panose="02020603050405020304" pitchFamily="18" charset="0"/>
                <a:cs typeface="Times New Roman" panose="02020603050405020304" pitchFamily="18" charset="0"/>
              </a:rPr>
              <a:t>should </a:t>
            </a:r>
            <a:r>
              <a:rPr lang="en-US" dirty="0">
                <a:latin typeface="Times New Roman" panose="02020603050405020304" pitchFamily="18" charset="0"/>
                <a:cs typeface="Times New Roman" panose="02020603050405020304" pitchFamily="18" charset="0"/>
              </a:rPr>
              <a:t>have happened. The Post Office never claimed this was historically accurate, only presented a painting that is probably the most famous in America.</a:t>
            </a:r>
          </a:p>
          <a:p>
            <a:endParaRPr lang="en-US" dirty="0"/>
          </a:p>
        </p:txBody>
      </p:sp>
    </p:spTree>
    <p:extLst>
      <p:ext uri="{BB962C8B-B14F-4D97-AF65-F5344CB8AC3E}">
        <p14:creationId xmlns:p14="http://schemas.microsoft.com/office/powerpoint/2010/main" val="1368028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American Revolution: Washington Crossing the Delaware (Emmanuel Leutze)</a:t>
            </a:r>
          </a:p>
        </p:txBody>
      </p:sp>
      <p:pic>
        <p:nvPicPr>
          <p:cNvPr id="4" name="Content Placeholder 3" descr="... and pushes for independence in the New World, United States and Mexic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3489" y="1825625"/>
            <a:ext cx="6865021" cy="4351338"/>
          </a:xfrm>
        </p:spPr>
      </p:pic>
    </p:spTree>
    <p:extLst>
      <p:ext uri="{BB962C8B-B14F-4D97-AF65-F5344CB8AC3E}">
        <p14:creationId xmlns:p14="http://schemas.microsoft.com/office/powerpoint/2010/main" val="3120052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The Battle of Trenton</a:t>
            </a:r>
          </a:p>
        </p:txBody>
      </p:sp>
      <p:sp>
        <p:nvSpPr>
          <p:cNvPr id="3" name="Content Placeholder 2"/>
          <p:cNvSpPr>
            <a:spLocks noGrp="1"/>
          </p:cNvSpPr>
          <p:nvPr>
            <p:ph idx="1"/>
          </p:nvPr>
        </p:nvSpPr>
        <p:spPr/>
        <p:txBody>
          <a:bodyPr>
            <a:normAutofit fontScale="85000" lnSpcReduction="10000"/>
          </a:bodyPr>
          <a:lstStyle/>
          <a:p>
            <a:r>
              <a:rPr lang="en-US" dirty="0">
                <a:latin typeface="Times New Roman" panose="02020603050405020304" pitchFamily="18" charset="0"/>
                <a:cs typeface="Times New Roman" panose="02020603050405020304" pitchFamily="18" charset="0"/>
              </a:rPr>
              <a:t>No question, this was a big deal. Granted, a tiny victory, but it came at a key time. The successful surprise attack on the Hessians at Trenton on the morning of Dec. 26, 1776 was needed to keep the army in the field as many enlistments were up and soldiers were expected to leave rather than stay in an unsuccessful army—Washington was badly defeated trying to defend New York earlier in the year.</a:t>
            </a:r>
          </a:p>
          <a:p>
            <a:r>
              <a:rPr lang="en-US" dirty="0">
                <a:latin typeface="Times New Roman" panose="02020603050405020304" pitchFamily="18" charset="0"/>
                <a:cs typeface="Times New Roman" panose="02020603050405020304" pitchFamily="18" charset="0"/>
              </a:rPr>
              <a:t>Washington and his troops did cross the icy Hudson River on Christmas night. However, they made the trip in whatever they could find, especially barges, large ferries and “ Durham boats” normally used to transport heavy loads from Durham Iron Works. </a:t>
            </a:r>
          </a:p>
          <a:p>
            <a:r>
              <a:rPr lang="en-US" dirty="0">
                <a:latin typeface="Times New Roman" panose="02020603050405020304" pitchFamily="18" charset="0"/>
                <a:cs typeface="Times New Roman" panose="02020603050405020304" pitchFamily="18" charset="0"/>
              </a:rPr>
              <a:t>On the return trip, apparently large numbers of troops had to be pulled from the river after plundering Hessian rum. There is no evidence that Washington looked prominently heroic in the crossing.</a:t>
            </a:r>
          </a:p>
          <a:p>
            <a:r>
              <a:rPr lang="en-US" dirty="0">
                <a:latin typeface="Times New Roman" panose="02020603050405020304" pitchFamily="18" charset="0"/>
                <a:cs typeface="Times New Roman" panose="02020603050405020304" pitchFamily="18" charset="0"/>
              </a:rPr>
              <a:t>The Leutze painting: no doubt, this is how it should have looked.</a:t>
            </a:r>
          </a:p>
        </p:txBody>
      </p:sp>
    </p:spTree>
    <p:extLst>
      <p:ext uri="{BB962C8B-B14F-4D97-AF65-F5344CB8AC3E}">
        <p14:creationId xmlns:p14="http://schemas.microsoft.com/office/powerpoint/2010/main" val="1016779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9ACCF-CFFA-4210-B371-E2810F529290}"/>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The National Anthem</a:t>
            </a:r>
          </a:p>
        </p:txBody>
      </p:sp>
      <p:sp>
        <p:nvSpPr>
          <p:cNvPr id="3" name="Content Placeholder 2">
            <a:extLst>
              <a:ext uri="{FF2B5EF4-FFF2-40B4-BE49-F238E27FC236}">
                <a16:creationId xmlns:a16="http://schemas.microsoft.com/office/drawing/2014/main" id="{ED607ECF-26E4-41D9-9115-1DCCBDC2CA87}"/>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Francis Scott Key &amp; the Star-Spangled Banner; Key, a lawyer, was aboard a British ship to negotiate a prisoner exchange and witnessed the attack of Fort McHenry. When he saw the American flag still flying in the morning he wrote the poem “The Defense of Fort McHenry.” This (after adding a British drinking tune) became the national anthem in 1916 (executive order by Woodrow Wilson).</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F0D9321-BAE7-4C14-97A2-109B03347054}"/>
              </a:ext>
            </a:extLst>
          </p:cNvPr>
          <p:cNvPicPr>
            <a:picLocks noChangeAspect="1"/>
          </p:cNvPicPr>
          <p:nvPr/>
        </p:nvPicPr>
        <p:blipFill>
          <a:blip r:embed="rId2"/>
          <a:stretch>
            <a:fillRect/>
          </a:stretch>
        </p:blipFill>
        <p:spPr>
          <a:xfrm>
            <a:off x="8339137" y="4387664"/>
            <a:ext cx="2371725" cy="1543050"/>
          </a:xfrm>
          <a:prstGeom prst="rect">
            <a:avLst/>
          </a:prstGeom>
        </p:spPr>
      </p:pic>
    </p:spTree>
    <p:extLst>
      <p:ext uri="{BB962C8B-B14F-4D97-AF65-F5344CB8AC3E}">
        <p14:creationId xmlns:p14="http://schemas.microsoft.com/office/powerpoint/2010/main" val="3387168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Great American Events</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There are many things for which Americans can be justly proud, without any hype or massaging the truth.</a:t>
            </a:r>
          </a:p>
          <a:p>
            <a:r>
              <a:rPr lang="en-US" dirty="0">
                <a:latin typeface="Times New Roman" panose="02020603050405020304" pitchFamily="18" charset="0"/>
                <a:cs typeface="Times New Roman" panose="02020603050405020304" pitchFamily="18" charset="0"/>
              </a:rPr>
              <a:t>Partial list: Bill of Rights (1791); Lewis &amp; Clark (1804); Erie Canal (1825); Gettysburg Address (1863); Marshall Plan (1947), Civil Rights Act (1964), Sandra Day O’Conner, the first woman Supreme Court justice (1981), Neil Armstrong walks on the moon (1969).</a:t>
            </a:r>
          </a:p>
          <a:p>
            <a:r>
              <a:rPr lang="en-US" dirty="0">
                <a:latin typeface="Times New Roman" panose="02020603050405020304" pitchFamily="18" charset="0"/>
                <a:cs typeface="Times New Roman" panose="02020603050405020304" pitchFamily="18" charset="0"/>
              </a:rPr>
              <a:t>Near misses: US Constitution (1788; problem: did not solve slavery);Transcontinental Railroad (1869, ignoring corruption such as Credit Mobilier); FDR and much of the New Deal (1933—plenty of failures, lots of experimentation, and conservatives were not all in). </a:t>
            </a:r>
          </a:p>
        </p:txBody>
      </p:sp>
    </p:spTree>
    <p:extLst>
      <p:ext uri="{BB962C8B-B14F-4D97-AF65-F5344CB8AC3E}">
        <p14:creationId xmlns:p14="http://schemas.microsoft.com/office/powerpoint/2010/main" val="4140246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05DB6-9996-449E-A66B-B2BD74893BAC}"/>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Great American Events</a:t>
            </a:r>
          </a:p>
        </p:txBody>
      </p:sp>
      <p:pic>
        <p:nvPicPr>
          <p:cNvPr id="3074" name="Picture 2" descr="https://tse1.mm.bing.net/th?id=OIP.-ALyB7KXA86p1wnZ-rj4lwEsDA&amp;pid=15.1&amp;P=0&amp;w=250&amp;h=161">
            <a:extLst>
              <a:ext uri="{FF2B5EF4-FFF2-40B4-BE49-F238E27FC236}">
                <a16:creationId xmlns:a16="http://schemas.microsoft.com/office/drawing/2014/main" id="{E74B362E-E6D0-42D0-B838-2B1F287E8C4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33992" y="1453590"/>
            <a:ext cx="2381250" cy="1533525"/>
          </a:xfrm>
        </p:spPr>
      </p:pic>
      <p:pic>
        <p:nvPicPr>
          <p:cNvPr id="3076" name="Picture 4" descr="https://tse4.mm.bing.net/th?id=OIP.yfnP7jLu95ZQDOGHvysvAACrEI&amp;pid=15.1&amp;P=0&amp;w=300&amp;h=300">
            <a:extLst>
              <a:ext uri="{FF2B5EF4-FFF2-40B4-BE49-F238E27FC236}">
                <a16:creationId xmlns:a16="http://schemas.microsoft.com/office/drawing/2014/main" id="{F25D1463-419B-4227-BA96-B19FB91CEA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411" y="1571065"/>
            <a:ext cx="1628775" cy="2514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tse1.mm.bing.net/th?id=OIP.8BzcZtHBGbXJgFsGDjX3PAEsDE&amp;pid=15.1&amp;P=0&amp;w=240&amp;h=157">
            <a:extLst>
              <a:ext uri="{FF2B5EF4-FFF2-40B4-BE49-F238E27FC236}">
                <a16:creationId xmlns:a16="http://schemas.microsoft.com/office/drawing/2014/main" id="{47F53E31-6EB4-4B38-A62D-D0679F1BE3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7508" y="1407177"/>
            <a:ext cx="2286000" cy="14954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se3.mm.bing.net/th?id=OIP.PXzwqJtWRXlaJEMNH5_LPgEsDE&amp;pid=15.1&amp;P=0&amp;w=246&amp;h=162">
            <a:extLst>
              <a:ext uri="{FF2B5EF4-FFF2-40B4-BE49-F238E27FC236}">
                <a16:creationId xmlns:a16="http://schemas.microsoft.com/office/drawing/2014/main" id="{F5BE4D1B-2CD9-4478-A8CE-620D441204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5775" y="1388128"/>
            <a:ext cx="2343150" cy="153352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tse1.mm.bing.net/th?id=OIP.gYzKBimpW6LPlTXCXOVgtgEsDB&amp;pid=15.1&amp;P=0&amp;w=247&amp;h=160">
            <a:extLst>
              <a:ext uri="{FF2B5EF4-FFF2-40B4-BE49-F238E27FC236}">
                <a16:creationId xmlns:a16="http://schemas.microsoft.com/office/drawing/2014/main" id="{B5E17BE7-BCD8-4C3D-8353-7ADD797084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2712" y="3087127"/>
            <a:ext cx="2352675" cy="151447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s://tse3.mm.bing.net/th?id=OIP.azSC9gLSHbOCLwV6_OLZggHgGA&amp;pid=15.1&amp;P=0&amp;w=205&amp;h=165">
            <a:extLst>
              <a:ext uri="{FF2B5EF4-FFF2-40B4-BE49-F238E27FC236}">
                <a16:creationId xmlns:a16="http://schemas.microsoft.com/office/drawing/2014/main" id="{1CE6ED9A-2CAC-4450-AD97-F5E97901B9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6049" y="3063315"/>
            <a:ext cx="1952625" cy="15621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s://tse2.mm.bing.net/th?id=OIP.LMnnGs5E_Li_BSuvGX4BFwCXDt&amp;pid=15.1&amp;P=0&amp;w=300&amp;h=300">
            <a:extLst>
              <a:ext uri="{FF2B5EF4-FFF2-40B4-BE49-F238E27FC236}">
                <a16:creationId xmlns:a16="http://schemas.microsoft.com/office/drawing/2014/main" id="{C7D264D9-1192-454B-B288-144F01A498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6859" y="4258235"/>
            <a:ext cx="1438275" cy="225742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6" descr="data:image/jpeg;base64,/9j/4AAQSkZJRgABAQAAAQABAAD/2wCEAAkGBxMTEhUTExMWFhUXGB0YGRgYGR4YIBoeIBsaGx4dHhoYHSggGxslHRodITEiJSorLi4uFx8zODMtNygtLisBCgoKDg0OFxAQFysdHR0rLS0rLS0tLS0tKy0tLS0tLSstKy0tLS0tKy0tLTctLS03LTcrKy0tKysrLSsrLSsrK//AABEIALMBGQMBIgACEQEDEQH/xAAbAAACAgMBAAAAAAAAAAAAAAAEBQMGAAECB//EAFAQAAIBAgQDBAYGBQgIBAcBAAECEQADBBIhMQVBURMiYXEGFDKBkaEjQlKx0fAkM2LB0xUWNHKSlNLhQ0RUdIKisvFTZMLDRWNzhJOz4yX/xAAYAQEBAQEBAAAAAAAAAAAAAAAAAQIDBP/EACARAQEBAQADAQACAwAAAAAAAAABEQIDEiExE0FRYYH/2gAMAwEAAhEDEQA/APb2MCar2Jxd5u8r5ddFCg6TzO+0mjcbi3zsggAAaxJIM7a6UEixEbCgLx+OYlRaZYMkncjppWYPGnKy3HAcAkNtPjG2lByddAOunPxrRXwnmNJ++ri46t4y+YbOhECVyxPUz1ijeJYrMqi28FjJKwSFAk77cqWqh328hWue0eQq2LhlwzEsMwuXA2xUkBdOe3Ohr+OuFs6t3QT3I9pQYmYofIOYnzFdZ486ymDOJXGJQpdIB1AEctddNRyqC1xB7QbtC10tBXKug3005VCrg6gQa2HMmJFCRClzEOgY3iNM2UCDz0Jpjjse4FtbLKxMZmImBG8aa0IPyaxRv476UXB3Dr2Vmz3c2bUToJ1mByFD38VccuUuwuyiB09oHffShyJ8fCPxrJ12oYOxmObsUysA7lVJBnL1Puit8NvsGOe7mBGmYAajfagQASTHvA99cbaGDz1E0TB+IxtwluzZMoMAETOm8g9dKIxPEB2coQXYaQJ15yOlKw50/cKxRBJEeJouCcHeftQbt4QAYA7qnz66VLc4i5JKZcs6Zp18dDQc6EET86xtdvdpQwZjcYTYGVwHOXY+InxiusNjX7SHdMpGkCNR40EoAJOUT1itPruBRMG4nHuWIQqFGkkFix8NdqkfiI7HMCM+0fteVLM4iI026RXLAb8/nQwfg8Vd7SLjIUbaAQQR99bxt64bgNu4AqmCpEhj0n8KBT/t51s3BOmnSi4ZYnFk2QyuFcx46zBEVrC485grlYOmgI1paX56fCuI6/ChhjjcW/aDs2TKu4PMnYSOlS2Mf9Dmcrn2gad7pHypSSI/CstuN9CZ+dEwywXEXLxcyBTsRO/jNbxfE2DFbYVgNyWI16aClrnTz99cZtPCi4c2+KKbeZozDQqDz6DnQuCx1wXD2rLkYmP2NNBMfk0uDT3ufWpVf87j31qxMWcGt0iwN9luIswrA6TueQg7CJp5WULMfYts2bOFdR4ajoQeVCJOh5kctOvwri9Yy3rrkEagh2BI21AMRvWBtfzrRY81xYi8Et2rDPexOIBa6pMZGkaqRyriwjNMJw1o+z2m/uNTNpirGunrWMmrV6M8PtWrGWysaksW1zN1Yx8Irt/QqwsX5H0OA8CGuDXpvWzbxQP6rA76jtLo/fqdRTFfSW4LPbOgC+stZdlU3OzVZGbKACdRvUg9LJsqyKt17t9rNo21Jzhe8bhQHMDGmXeY0qYpOtrE6fRYLTXS7d+Op2rpbeKOotYMzrpeu/jTy16QpdezYtOC1wPLukZWQ6o1uRDSdugo70Y4p6xY7UiGDujADSUaCQNYB399PxKqtk4mdLeCn/eLk/DNWnvYoGRZwZn/AM3c/Gt8aa3cxguW7MNbYkk6LddO8BtuPajoppXbwlvt2D9kQQjDmM7KC0W1BY68yInpW5zqGYxeJmTZwg5D9LuQT4GdK3bxGKOvYYSOoxlyPvoNGv3AyWWLkaZNiBMEkFCttY175+FcPfsi1bwmuKuKZFrCgsAMxfvXSO/JOpVR0G1LzFlMbRxZYBcPh2n7OMuH99SscaklsJYURpOMuD7zQeEweLK9wWsGpP6uwnaXSZ2Leymn2mHlR9n0TtEzct9sT9a+xuNP9UZUFZsUqHpO2wtWmOsi3i7zEfCpRxPEMDlwNz+t291f+oirJh8CyCE7on2UAQeULy99Y/DyZDIW89fvP7qSIQ27+MIP6GRpp+lsP/VW7frM/wBEHLX125+NPFwTLsgED7I/GterNp3Z119kfeaXFJHxGLUwcHcPQjGOZ95bWhr/ABy8vtYLEjxXEXWHxWa9DtWVyDurt0Hw25UNewVoQQgH9WQfkKzLB54vpUJC9m6mBGbG3VPvkUzsXcU4lcNdfxTHOZ901zxXiQZmVnUqNMl1BcHkAQTPXXlS18FYJzW07Jtw2FuFdf8A6dzSfDSt5/pDZ7uKBhsLdE8jjiD7gTXPrWI/2e7O/wDTjr050G3rDLB7LHWz9S8vY3vHKTox10KsaGwtzDKl2xbUWb93Q28YCCBGipdA0jlIGp3pimXrOJ1/Rrw6/p5/Gu/WcRp+jX/djz+NL8BhjaC2cThoQgAlbgVgIgNA7rjTcTMGsxfArAup2TowDAMkw7DeI0jWASI0NanGpo84nEz/AEa//fv8659YxIE+rYkH/ff86FwXDUTGL60oknRFUZdIVdCNgIGu8CmGJ4vilW+627b27TsmcogC9+2EIjUsAWJBEaVnrnBAmJxHLDYr++j8a6OJxHLD4oaf7aPxonFcauJmAto6W7lxWZFQsVQgZ+zYgFRJDZdZitnHXVe8hNhyuTIvZxma4uZRG+gU5hWcUIcViP8AZsV/fFrEv3+eGxfuxi0bY44lxlKqqW2NkLFpWzG5vq0ZRMgdIqLBZcZavJiMiAKzAogVu67L2i5TqNIIO8UANzHXfplb1qzct2e1UNic4IzAbAQZr0cCPP8APOvM8aoDXBP/AMPUa8/pBrpXpoGv76nQYcPs2SywIuqM3OTynxFNopJwu0zXQ8MAqlTmETMQV6jSnlc2CzG4+C1vJPdmZEa6RFLQIAHhFHcRwhDNeENCwVJ6a6RzoO2ZhuutVY87cfpVnQf0rGH5ffTT0EuM1iSde79xWfKADStz+lWOvrOM+6nXoxZ7O1EdFMRsqqnNh4mu39CXA+jwtCRekrda6JUABnksCNiIPOuU9G0GVlfLeW+2IzAaFyArAqPq5Y+VIeC5yqnI1+yL19bwzBioJ7rkMRICj8JreExl9eHkAOFKXnW8R7NsEi2s79o24J0AXxis40s/8hW8jA5DcuObhuFQSCeaDkQNqMweEt2LS2rcZVBjnOuYmeZLEk+dV/F8Qf1Bci3FX1clruUwCFAygxuSd6m4dj/0axAJPZLAOmgAk5s2ig7sfvMU9dRXb139KZA0MGcrm0UFhE6CS5DEAeNQ2AuG0uITeuaLZt9640faI0tg9ImK7a8z3bhwpUEk9ri2EqhP1bIHt+Y18RTrg/BrVoHRwT7TswNy4eruswCAO4No1JnTrqFS4G9fH07dnbBkYayQoA/+ZcG5+NOcLg1tJkQKiadxBl0G0sO83v8AhTVWULAmOW3wiK6DLEH934VlYBW7GwUeQA+6sa8YiB8AKNyKYkx8P8NSdkNZYT+f2ahS57222u+1deudQDHPSihZHXXroP8A01gsAASSf+39WiBfXdZgdeXlTHAuWRT8dtqEOE/b/P8AZpbxHjj27qqpBGu+mkRvpzFLF04xXEwtxUkeU+A5fGouM8RKr3BM776e8VTcRxNS+b6QtOoBEg8pM7HoPlWYriL3FzQBl3Go365SdKs8cS1NjbzM+bIon7uZPjQ6WLTZiCQ3nMfnpWHiTjQqeRI0AI9+oHyPOKNweDW+pJBWOYgb7CACFPxFdECJgIMZ942Wdo/sjwqW/adgLd4WryRGR5mPB91+dE43DJaGQ5pMjMANORHejXTlodNaXNZSBLP03UQPKTy6Gp8NE4bDXLaxYbtEJk4W8dtP9FdqS5et31Kpabt0/wBCT2d1NN1nR9a3h+DZgJcxpG+nPUjYxz2qTF4EXAO2k5PYuIT2tnxDwO0HVZGnOs3Z+KHRWbEW+2uBSyguFec2WIDQBlMgTV6t2rY9lFAb2gABOnON6oOtu6vreUsQBZxqCFaNluQJB0iTt86vGBxObkQRuDHPmNdQeorPX1YUekl/EqyphMLbcqJZmRYE65VBI3OpoHgV3HXL/wCkYfD2lQzcuG2C2o0UEH2t+elWniPbG0RZKrcIgM+y+IygyaoBv43h1xVvv22HumCQTBJ9qJEo3xnwrGqf8Fxb4trj4e3h7dq0cqFreYvGo2jKPxqfijsmCNzs0tXTbHaZFA1nMV2nLM/Gq8uBxGBu2rSoblpsQHtsHjN3CAjjTlr7qs3EsE5woS6c9wCXIJj2gYGkEAaa1YKneSc2pP8A/nIJ6kuCfur1AHw2/GvMLshnBG3D1n+2BXqecTtU6BHDcW3aLbnMCGPiII586czS7huHTS5mzNETtEmYjlTCRXNkn4lebt1ty2XITA2OvOog356UdxLstnjNEiJzfLWKWhpiT+NVY89uR61YmP6TjPfTTB8Qt2rarcuIgYsRm597XTY8vjSjEa4izH+0Y3f3+FKncdlbW7IZkBJHfHidCcugk6V6OJLEr0B7KRqqqpiQBlB843npXOLxCsArIrjkCJAyxsu3h76qx4qCGyBgFCrO4PKcp2k7RRDXC5BtOrlmEKAVYGCCSDICiDJmreJE05vYlSuXKmWJgiAFG5YRAAqrWx67mW3mTDZsrsAA+JIPsqB7Ntfh763l9ZY2lYnDIYuuDriX+wsf6MbE6/hZ8HZFsaBRAy6KYVRsi/sj586xbiucPwwKoULCoIUAwF8tN/2t6lTBkTv4Cf8AKiDf22+B2ra3vLTwb9xqaITYbTfeRqfwrXqxidfifwokv5eGjfjWzd/MN+NNUKbTTGta7J5+t86LNwb+HQ/jXNy4OZ+R/GmqFbOJ3jzNRksAe8dNqNUiD98eXjQnGf1RAJAOhywD5SxNXUpNjMSrHKX2mCTz856TQmLvow2QxIO0mOe1AYrCsq93WDrqOmk8s3TSgb1mDCvl2nNl0+G7e6ukiCLwQtECIzaEAL0A0586KtXFAJIUiZyx3c3TfYUsXht3OAFzTsZifKYzHWrRwfgDmUugr3Z3T4yRTq4BJ1JW2HynXKu5POfDlU/CeIBZRgyg+yYO/Q9TTLB4BbGa2IltZIJnQ9CBHvoZgudSQBBIMQB5mTU0FY3DLcVSxE+Jjw0/PKhsPgLWYKAZM6yNI8oopryAaAmAIWV0E89fn47Uyw6KEBEEkb6fvFZ1cLrtlkVspjTaCZJPL3Cl/anLqSBrsG008/CrCyyIInx7v76Fbh6k6GBP1iD1/GmphQGGqt3kcQyMJVvMToddCKDsYtsHl75uYOYVxq+GMiFYfWtGI6Va/wCTreTJtHMRNQXMCkEBZEQQ2Uhx9lhIleY8daiosDxJrd24bhJtvluW2WWVRABH9UmTPuoH0guHHdlZtA9mLguXLuU5RAgKpI7zHw2pYoOCbIxb1Vz3GO+Gcn2Trrb6awRymnNl7zNcU5QVAZpJ2PskakQ3XWR0pOdNMOKYVLvZkkg23zrA5wRBka6VvE2ZBk6ATGXw8tPOlA4lkkvDZWAYIpAidwzGCaV2ixZ2tObxIbRdSY1AidNOdanjw1LxYTdvAHbAj4dpXoYG/n5V5li7hZrjbFuHqfebgr0yuXbXLa5O0tmCxDiSoJjcCSPGrNNA4DEDS2QAcsiOY6/5UbkFc2CjjXddXI7uUqSOpIgUGykGiuK3u0ZrQiFALHWQZ0iDvQRfXXXzrUWPPrx/SbEf+PjP30FwbDNkNpIzG2FLHQJOrSdwBOijeRymjHQetWJ1+lxpg+dLOH40W8uUC64VizfVDspdmaNwgEAbmByNd+UrHt20uqrszrMNkBDMDPwk60U+FKt6nYJR7gNy++5sWdALYP2yYnnqBXd60lpO3cdq+bMggd+6/wCrSB9mZjymmPAMCbf6xi112z3XJHfuch/VSSBM94nkAKtu1Dvh/DVtogC5Qoyqo+qP8R3J5zRosA8/lUC6Rp48qmUH8NjXOtY2cMN/3Vv1YDy8q4g7j5xWR+ZH4VFY2F26e6s9X3rgMZ3+6pBdO34UHDWJ/Irk4IVM1zz+X4Vy2IaN/wA/Cgh9X6RPSBW/V9CDBB32/CpFxBjf8/CtHET9Y/n3USqP6TcNK3ltj9Xcttk6BxOh6++q/wAMwCut0kDks9JOpFXH0muG7ftYcAtpnEab90ySDAH7zQ2HwotXOydcuhaRBgDn0O/SvTzfjKH0dwLPjRaVj2dpe0YZjA+yADtJgH316K6CRy008qQ+hGGiy18qAb7lhoB3BIQf9Tf8R8Ievdy+/lXm8l2tQo4nhoYMBuuUnQ6ToY8udKcTwc5wogLvOpDc+QqyLcBP/f8AMeFYzAGB8ppLgQ2uHMv19T7UA60fb0WIHxo4lYnn/wAX41oIvh86ugQ3T4fGuheojs0/INdrZToP+b8aaoJ8R4fOoziCOWu1GPZXp8cxqK81tRLEKJ3JO/QePhViF/EMjIwdcykZWB+sPxHI1XsM11CcGXl8ofD3Dr2toatbJ5sBoJ5iKa8QxDEEJCk7Tq2mmzTGu1KriPft9ixKXVYvZuRAS6DIBMzFyPKRNb9bE1tlW+9xbAzqB3M4IOYe0pnnUmKwq9kRBS+ikiND4lHXRl+0p1G9T8LYXka8v0WILSwIjLdUQ0r9lxv99ZxIPdUkKO0MMuwhx4GNGA1jerKArp1fx4cn/wCwV6WecV5vi3Je8SApOATQCAPpBI8K9IAj8fz51w7ahlgsGxZLjQAAYAGuvU01pFw/EFbqpOjKTlJmCOYnYeFO5rmyA4jhFPfzFSoOumvgZpSomCelE8Xug3lBOijvAgZddv8AiqAtH3VqEedH+lWBMzcxkDxzHSg8TgDZt2UtiWN62kRvmVlbblDNR14RirDTs+NJk/tmgrmLZLT3QSXns7HU3LihZEfZTMfM135+ifDMrXgy62sMTbtdHvme0uSd41imGFDBgBqEMz0iST186HwmGCBcOveFpYOkk3DrcYHnB091Erh7ttlIJYHeYM9d9Ry3/fW+ZM+pqz2GDKDpqNKkDfkUiscU7wQQdYHdYHylSBFGm863ETu94kRqY2O4bpNcrzjWmIitwPCuDZ19r7/xrAoG5++sK7KDlHmK0bAj/OtgAztP53Fby9NonaqIjZHjW/VxFdhQR7vzzrl1AqaIhYEc/nXPq+n/AHrrIDtH5NayjmB8P3zVSqnx+5cs421dVXI7FlORSYGaJ8DrNB2r3b4h2ZGVTZcd7xI+BoDjdw3cRdUkgByoIO/RRyEBd/Ghm4UUXPacFlGoBzyeYywCB8q9Mkxl6BwjEBbYUAgZiij7OXqOUwY86NuWGJ1kHpVS4e9q9bS6cwaHDDVgH205iImD9qg09LsQupCxHssg5c5ABHvrn/Hv4ur29k+Nb7Bv86G4PxQX7eaAGGjLppz67UcXnp8q5WYsRnDGN96jZGA2J5USrHoPlUnu+6ooLI1aFttBr0k0cFHj8qjzA5ogweo0oAnDAxr+ffVX4lcN0sDcyZQwOXvd0HRvAlvrTpVi45jOzQAySxgAGCRGuopS+AXs89oZlJIyxJzQJyiYL+J0UTz1rrxM+s0rbFXbeUMucHSQdWmNBMHX30Ti+Hjs8zOto51kBszDUlRH2tOtT4ZGgqATBk9iJywdu1uTrPMV0uGftFCq6ZyDqFuMYMF2flpoOldLdTAmOf1e+LrErbvxavMdCrxKXY2GkT5GobyPfS8jrLW7gsjlHdDBtN9SCDVk9IuH9sjoRo4yE6GDPdb+1pPjVe4Ri5sF2X6XMtq6ZiHtE5CRtqg355a582NWIcYrZ7inQjAID4EXBXpqDvfvrzXH3M1y8w1DYFNfDtRFeliuXk/Vg7h9qyYEDONe97U9aaUi4aha4jqpyjMJI8vGY0p7Nc2C7iOLAItZMzMpPIRynWlbEbb6AafCmvE8JP0qgZlU69RG0jWlT6idpE6+41Y1y85vktirIOojGmI/bND4O2e3sq/s4Wz2zAbG88KgP7QJHuWmFth65hg0D+lkztHaUFw++xtvfJBN65cvz0W3NtAPHRj7q9HKUTieNNYJW2ttssd466nUmRsas2BurctByACyZmkxp1Pw59a8/wABeISzJUS1yOUkiRtzHWnFzElsItp2Ae4wR2023YtMzppr1rp1zsZh7d4YxbOjEc9BII611cs3C4ViBbJDZpmd9PClGAsGynZjMSvTQT4AbCK2EUESBI1jnC/5tPvqXm1dXIQfHXWKDx2OVO7u+hyjQxG5pPxHjl2xZzkrcz+wDzO5zeQpHwpfWR21xma+zd1iMoCg6gDbLBOvhWOfH/lbR9rjxQ5yApdoKE6gTuOulF8P4gQsqxdZYSSNVzHn1E1TuK3M1+4VYnJbkbb7cukz7qNIZLrC1cXu5Qs+CDUBpEljm8Ca6Xifiav+AxQYhT7UbAT8KOFrx158v3VTfR7GXQ5LrlZSB3tWMxmBjmQwNXBrkDQTHSuHXOVpGoAEsYiZnpr4Ul4djYN0O+YIWbMT3oPeAyx5AUyxV0MChBAPtE/ZEExHWYqh4a81y9duHuObsaHSAYCyOkVrjnYlpZfY22KsjBlvF2XnlIM+8aH/AIqJwnEgTmCgBT9URp0M+Vd8ZxNwhjeCPdzhAAIlRmObMsCQBGoJ1pXZxJLrbFtZ05zA05bT+NeiT4hvwLiIt2mGZe+2ZgT4k6wOn3U2sTdnJhlu23UjMBqPETqBzFV3G4U2ihKd12Gp118Ofh0ppwTirsWbMARAy/Zg6aR51LMQ44Pi7dlL0RPJuRyj2TzBmu19JotC46ENmgJBkiBPlvpSXi2OS5ntvJu50ZujiVIafIke6usbjXe2yMSAWJDgzAVSy6+O1c7xv1ZV29cAbJI8YIJXnqPCRRdtuXz6/CvP/RXGgXO0uAs15O8ehLBdQdyxG/Sre3FLa90AggbRp0EmufXFla0bicUttS7TC66bnyHOknC+JWVLO7FO1Mqr9BuSBsSaG49xFwr27iplPMHWNDIBFAekNyybNrQBVMRIB6zETuPnW+ePn00w4lhWUHNLIde1gmBP1iNgOsVBYxBRSgZSo0J2KrEuzdCx0A8asGGeUtMwhnUbDbu6zpQRt2c6uLAzA6cgJ3aNpNSX5iIb+Ha5YL3CbaC2SltZUDTQuRoxqTgSW7VgXDAmQx696AKj4ljm7NgVLEhgSDtpuQaW3uKqthbWQsc05tgBMjerJbA8bFhmNq4ujyAVYN5AxsZqrXFjFuv1cZaLAbEXrcqR5khvc9EYNpxRYKSDvOgM9DptyNC8SQrY7QQThrq3k11ClslwHyhSanXGGtHUuP8AyFv/AKxXpinXevPeNODfxDJ7JwaEbRBuA16Fl12rl20JwOOcXktHKVKkzEERy6U7mlXC8D3u2LBpELA9kcx8ab1zYJuJ3mN0ICcuQlgNJ1AGtCuum3hTPiaW4lwJ2U858CNaW5dpMnQmqseT+lGIKsjCAcmKA992KNfDEWrli2P1dkWlG8tkLH4kn40N6QWGuYjB250a5eH/AA9vJ+QovC4rM1551a4SATJ00GnlXq8aVWkUFLIbNAuEmVI0JE76ToRTTGW0e2z2DORy5B7sL7IMnQ77eNafDDsoEEl8xg7d8kaUzuYcq1rIM0LkKxmAXTWOY1rqyh4DjnaVcGRAzEiPCTsaZ4u2B3lKzEb+QNLzh2tXXuG2ezM94oZ1jaNtopqbPdDBJUxBj2ffEjyqVSf0qtM3YWxME5dACJGvM9KCxlq5a7ZC3aBLS6IICFgD12AIPvp5iMO9zFWVIAhS+/MkAeHWhbuIzWcWwACM5WD4EL57rtWdoQ4LAG69wggFUzfDUnw2+dFcMdHe5dKZQyCBIaG0Ua8zp861g1ZbrJaaM2W2SQSCGktA8hXIum2vYZDNsmWn2hAPPzrWaLV6EcPcJcuXSD2kMnekmN9NxTHEekNhWKS7GJJUaLM6GSNaQ/ypGFtraMXIy6akTM0q4Zh8xgQtxvZDCNhz6k1j+LbtXVkw98erm+rvFpWzB+6RHekdfKqxw+6Qo0EmSxOkEd6YHiaf8bxbJgmtPaCO7KhCyA0nUz1060vxVvsfVxA/VMTG5JBJqz4hZxW52iSrI14NuCNVAljHQ/upWmIuEADN4kRqR0p7cwmHAR8hyuubuuVWAI9mDOu4pUmYxIme8TICzOsdYrYN4o4y2Nc0s7kfZMAZa79HLBKPc8NfMagxRvALStbuC4oYZlVSQO6T2mo56d0+6hrV27at4i2pEWDoSJLajedhBqaJ+J2H7JbirOVCG0mAl8yx6gA11hOFi5gnFtu+SSkHQj7MctKb4BiuGJeGZrV6eh7yn7oqrcO4tftBLS20nRgSToCDp4aT8Kk2wc8RtNaCZSi+yGRTDZwJJMjaIq88Ns3HtKWyl472s5hutKONWVuLh4uZ8pIIyxyEa88swJ60/sYlVUsBmgQPHLNZ7tsUn9Ksq4ZixBYdwHbMVKggHeJPypDaxWa1hrtwHTEcoOZYE6DmDTD0sE2UZvqknzJgt8yaDFkuwVdVS+rAExOdNCTy1HzpJ8+mrvbtlwtzVQUVgPu+UUPcSbciNtfifnWuG4smyoC7aBQZy+E+FKuJcQFtxbM6gmfEtWeZVC8cuOoWIg7kkDlt12j30j4i2VQF+sRJ98b1JxLGO+a0oYsN5g6TpBHUV3jbGe9ZQkFGInntq2ldZ+Mmx7ZiEUFgybH6upGkbcqF4Zhw3aWtluZ7X9tSB/zJT/g91UiSAMvdkxz1315Ups4lUYgIxm4CGgRod/KTWMUo4Zii6Xcw7yYNbbDoVugGvWRppXk1izlv8RXaFPwN1WH316tb0rh5I3BvDZN4lYyZIaDpmnw0mnNK+G4xZFrLlMEiNjG/30x91cmSXjZy3bbkEKoJZ5JAHQgCB5mo2UEyu248alxePcu9koFWDDnWdBsIiahUfhQjz3ED9NwhI0UYptOouNVXwNoG4pzBiW7yrqYk7a71bFwxuYm3l37HFa9CbpFVTjXCL2Eyq2Qq0gMpbU/tT9xr1eOxLFrtYTDoDlRdzJbveY30gfCgbXpFbGgB0EIQCBAIEHmTv7oquW8e6TnzZSN20jloSNp5VFwy4jXrYZvoye9LQD5xsJGpFdP+piz3vSUsc2cKBymAfDvbVFa41ZaRce4x3hXDDUDQBTrtvSx0tZL+fsFYSTluE5e7K9mD7Rneanuepl7ZVgVDXC6sdEhBlUZTMZgTp9upbDBDcYtK6vYLZgInf3QxFRYDEKzMGKntNwWRRJ111PPbxobCWsO9y06lex7UhgzQdjl0mYmssmyWW2yWwe2dCQ31QMyka9TE+FX2mCwYfCj9Zb7BSCAc95hqP6tuJifjQTYG21xmfE2SxMMEzNqAFIlgAZAmfGlz2MOEsl9FZWLkXCS8WyZK8mDxXOHwVhsTcTuXEULkzPkDTkzvm+1EtHWRU9lxYEtYZsxW8h01y2wDoOZJj311aw+BzAm87NHd1VdZJgQBtvvVV4l6stm2qZTcLOS8ljlDsFHTVY1o+/YwfblVydmt3IdW1VVc8zJ1A1HKpvww94hisK4VHuPAZWHeD7aRpJ350Dj+I4e6dFuZlEBiyWjGxHeknyil+IsWIxDIgKp31JYhYChsqwZljoND0qHE28OuJT6IdkVUle0J1Zc0lj9mYoYLW6kLbbstVOVcpdspO0sVST4SagweIQHRVKsugeAAekLAnrBrh8NhrlgZAq3WIIAb2S10pmadCoSJ594cqn9QwZe6S4Cx9F3pEi2ZHvYTNWdSIcYXjNpBnUKBtoAZO2n7PidDFLlsLda8WvhDe9oQpPLln8BQq8OsnsSLambTN2Zu5TccC37R2UHvEHnliuvUMOUBYKp7RQfpM0HtINsLzGXXNT3irJcyBBbfEhITLHZAaGCTq3QUvt4HC3TmS+2ZMqs0AToftEDY9aSYt8MnaqF7ZRaFxXLkEM11kK5eZUEe4Vu7w/DNauktBQtkXN7cWgY8CGMz4VJTFjw1pNG9YJVTEganTaIOg6iajOMvdmyq2GBOzNcMxm3ClAKTJwzCvcCv3B2Voh805nbLMydtSK1ZwWGuG0MgtDLczMbmhbMbaaHx7+n2aXowZcuXb69k1+wVYfVBkeRK6k+FE4fDdnBuX7akhNAub2T3SSWBHmJqs+qZPVmOoZVFwh4l5cMDBkaAUdiOHW27Z7bATZHZg3JzXILQpOrLCxGmpq7DFm4dfw9lDa9YGrMxc7AtykSJ8DXPZYQ5Qb7hlA74HtLsNCCKrmF4dbNxSQezDw5LxH0SsOc+0TtWjw/DkXWEsJIzdp+qAt5w6g6uGbu61nVOLOHwVlW714sx5kE+cbR41w1koRdW4M2YlFuAAdJJ3zQTpPKluH4PZV7YI7X6LMyi4F+kGXTN9WA3/LS/GXitx0W5nALKrTuAdzy0mtS78TDzFF1Ia5esqumya+4EFvupb/KBkA3WYamFEDTr0mlRcTBJ1EatG/nRXDOGXbzFbVsNHtcgJGne93Kt3MFhxkLfxjbFsLbPnLL+Felhta854ghz31I7wwdoHz7QD316NG+v58a8ndbgzB4N86XDlAAOgmYI68+VNoNI8JfuLdtLr2bZlIPIxI5Typ/XJkDxLDBhmJIKAka+HMUqB2PgJipOJx25k6ZAIMgTM+VcxrNFik4K/lxtpY9q1f8AIReY/vobjhU4jDC4uf6UvE9065QCOY0mhOJ47s7yd5QxtXAhMD/TvmAJ0zQBvUN5HuGy1xhltNnNxyqwu8RPeIPQV6OIlP8AE4x3xaYZktFLiM3fUkqVjpoR3hFK8bZeyudsLhroV7gZEQhiiGWdZkEx9Xz9878ewbXUvLiba3LYZQd1YNHPfkKI/lnCF7TrjrQyF3YcnNz2p6DwrH2VQYtWj2ly1Ywz2RaFy2ezJJmdG10IiPfWuyzYW3iRhMPDWWuuMpGQKFKKBuWYTJrLN7h6DEC3jLare3WdEkQcvnvU9vimD9SGD9ctx2fZhydcsEbbTV1QF7KmGfEPgsLlFtLiQhhgdxqJBFHYTD2rjhVw2GZAPpGRP1TZEZUIIlpDbj31zfxmCuYQYX1u3ogTNImB4bTU1riGFDqRjbQVVKsogdocqqrOdyRHzptAC9kLGJxDYXDFbDlWUJBIEDMCwOmvs7eNPTwrBsquuHslWXOv0azB1GhXSR99KHOE7G9h2xlrLfYu5EAwSJUfCmTcbwsKEv2lAGUd4d2NvlHwptCHCY/CXMot2MKLjXFU2GGS4FzgMZIAJCya7Ii6tr+TcObrWnuhY1IVioHs6OQJ6a1PjfVr9u2t/FYdijKxuKAHaDIBPjoCaLxGOstivWvWrPdtm3lJmdSZmep+FPsRLfs4S3ibGHbC2x2gIzhRCuFzKhldyPw3oLEi0t4WzgLMPde2hbdsikzGXYnQedaxNixetMHxlkXTeF1bo3Ug5hAmNIAoriGJt3b2HvHGYcGy0kD6xIynnoKmgFHw63LCXcFh7Pa2WvN2ndyZQcytKa68xNS4pcLasdtfwNpJuhIyqRBiLmYL7EGdKn4l6vexS3+3w5CWntC22oYPvJmu8NiYtlTjsO7Z8xzAFckR2eWdhy8qTqq3gsFhrzXAtjDPbCqwuW2W4CeasoUFTsaj4hgcJbuWLYw1t7l9iFlVGUASSTG1a4auEtX7t/tbCF7YTs7Zhd5mebHy0FF4y3h7rWLy4i2tywSVlhBBEEHWffTaBUwGFa9ew4w9ntrKh9hldWEypySsaCI3NAcJXDX+xK4K3FxsrKCpa1MgOwyQRIIpph+wW9exBxFrtryC2IbuqAAB5knUnwqP0etYbDWgjYiybgle0UgSJkDfqau1MTXuEYQW3c4a1CCfZEmANu7uZill9ML6mMYmDtso1a3oGXWCBpGYU0u31ZrYW/Y7NGDuubV4ERIOg2PuoHC4Ds0uIuKw/ZtfW6qsc2UB87JvqGIjwk09qYhxNvCNewyWbFtlxADBiAsAide7JbQzWzawpuX7PqdgvZIVAzgdqzAlVSU0YxHLepMLwS3ZuYc271oW7L3HALAkhz7IM6BQB86mHD17TE3jcw7NcZLlrMZ7J0nK2/eIptUPi8HhkGEnBp+kQIbum2SswwyawJFaweEwd1sRaXBoLljU7FLgHIXMvUbEc6JxuFN31QtiLLmwc7kkfSNBB56CDUnDLb2WxATE2Taud60haMjGRBI5a024FmHTAnDWsQcGoN5xbS2IOYkxq0AAc9uVN7HB8Kb1yzcwltOztq4uDvK4adBoIIKmaFs8EUYWxZa/aD2LgdHzCGIaYImYO1FcRs3bhZlxNpC4RMueVVFOZiNfbckieQpoh4BZwd9HIwqIyuUZWUEiPZOo5jXwrj0NtW7d3FpaM28ykabe0IHvBqe1ZRMa9xb1oW7ihXt55JI+sDO/KlIvPhLl5BqzOMpeYZJYyI3MsBFa5ug3iRDXLwMyLCax9q8s7Veg3SvO7eJ7RrtwqFc27YYLt+uAU+AOtejZK5+T4Qw4clrQgy8Hffx0PKmdV7hxDX1Ky4UMGaNBMc+ZqwVzZL8fjFk28pZsvQQJ2knaloEACZgDyPv3on+TrpuO5ZdTppPd5eVCBpMAS5MZNQd4nbQc5osI29HrkQMWcssQrWLT5czFoBYa6muE9Hrv1sUjeJwlqfvqyYqx2QGdgQee35BrMFYNwShWAYneavtRWh6M3P8AaLRHKcHaJB88wrTeizxresHzwVr/AB1YFxSklR7QMFTI1mNDFT4q0bcZyIYkCORiQPGddfCltFXb0YYiBdw400PqVvT/AJ9aiPoq3/i4WevqNv7u0q2YTDtckoQAOZB1PSokYlsoUluYykDeN+lNpqtfzVJnv4X34FP4lb/mqQPawhP+4p/Eq14ywbYzORk8B7P41HhrbXM3ZwQPrMCAfD/Or7U1VP5pzOuE/uS/xK2PRKYH6J/cgdYjftatD3AJEgkaEDmdtjrU+KwzIAWIiY0G3mantVVN/REQAVwZ/wDsl/i6VEPQpZnLgvH9DH8WrdhbfafqyNN2Ikf1f864uXACQxAIJETufDz0+NPaiqv6FW41t4GRz9U//rWh6GW4/U4D+6n+LVwv4dlALRB00numOZrjCW+0MIykxM7j5U9qKknoXZ37DBf/AIGH/u+Vab0Js6D1fA+XYMPmLtWe5eVCQzAQTPjHSetFYnDFVztEeE6U9qKaPQmyNrGD2iOxf+LWrnoNaMfQYLx+iuD7rlXDDWs7EJEgakzHhrXN5whKkww5CTNX2oqX8yLJOuHwfut3B/7tYvoLZ1/R8J4d27/Eq538Myp2jQVgGADIH+VcYf6Qxbg6SSwOn409qmqenoRZH+r4OPFLv8Q1y3oPaO2GwXvW9+56uDtDMraFTqBzEAgjz6VJfsOqZzlC6SOYnmTtpT2qqUPQa0P9XwmvUXv4lZ/MayNBh8Lvr+u+7tKuOHtF2yqVJiZmY+HWuby5SQ0LG55bTIp7UU9vQayG/o+Fjp9N/jrQ9BLcj9HwnX/T/wCOrs2HITtDGUgHxjr02rVgB2yKVJgneYHup7UUoehNoR+jYTQ/av8A+Ouv5k2tf0fCx53/AOJVvuplYqxAjxifKaka0+QXAoKkSeTAdfGp7UUhfQi2P9XwXv7c/PPTIej5VYFvCgAQB9Nr59/y61Y7CBjCwxPwA6yKy/byPldgOeuzDwnpT2oqtr0VyghEw9osUztbFxmIVg2hdo3Hzq1F9dpmpPVm7MvAgAmOfnO1R2lJIUAZm+QgmT8KW6aN4Viu92UAd3MCNJEwZHI01oTBYPJJMFjzA5dKLqMtLUZUb+FbrKDGUHcVtVA0AjyrKyjKPKImBO+1dOgMSAY1E6waysoOhWrR095++srKK1c6edbX9wNZWUHHq6Zs2Rc28wJ+NSGsrKK0BUTYS2CWyLmOpMCZrKyiRKdYnnv8K0ogwABpW6yiubmHQzKgzoZFdsPvrKyg1zA5Qf3VvKKysolbNaArVZRGktiWMCTuY30rLigiCAQdwedZWUabVADAAHlXNzDJOfKM0RMa1lZQdXlEbDXT3VzbQDQADloI06VlZQcYjCo/torRtIB++pEUARGnSt1lBkREeVbZAdwKysoOGUMIIkGQR4Vxbwdu2ZRQCSAT4VqsoCFrqsrKD//Z">
            <a:extLst>
              <a:ext uri="{FF2B5EF4-FFF2-40B4-BE49-F238E27FC236}">
                <a16:creationId xmlns:a16="http://schemas.microsoft.com/office/drawing/2014/main" id="{404B0CB8-370D-4B4F-AD3A-FA00F5224447}"/>
              </a:ext>
            </a:extLst>
          </p:cNvPr>
          <p:cNvSpPr>
            <a:spLocks noChangeAspect="1" noChangeArrowheads="1"/>
          </p:cNvSpPr>
          <p:nvPr/>
        </p:nvSpPr>
        <p:spPr bwMode="auto">
          <a:xfrm>
            <a:off x="7319682" y="233530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18" descr="data:image/jpeg;base64,/9j/4AAQSkZJRgABAQAAAQABAAD/2wCEAAkGBxMTEhUTExMWFhUXGB0YGRgYGR4YIBoeIBsaGx4dHhoYHSggGxslHRodITEiJSorLi4uFx8zODMtNygtLisBCgoKDg0OFxAQFysdHR0rLS0rLS0tLS0tKy0tLS0tLSstKy0tLS0tKy0tLTctLS03LTcrKy0tKysrLSsrLSsrK//AABEIALMBGQMBIgACEQEDEQH/xAAbAAACAgMBAAAAAAAAAAAAAAAEBQMGAAECB//EAFAQAAIBAgQDBAYGBQgIBAcBAAECEQADBBIhMQVBURMiYXEGFDKBkaEjQlKx0fAkM2LB0xUWNHKSlNLhQ0RUdIKisvFTZMLDRWNzhJOz4yX/xAAYAQEBAQEBAAAAAAAAAAAAAAAAAQIDBP/EACARAQEBAQADAQACAwAAAAAAAAABEQIDEiExE0FRYYH/2gAMAwEAAhEDEQA/APb2MCar2Jxd5u8r5ddFCg6TzO+0mjcbi3zsggAAaxJIM7a6UEixEbCgLx+OYlRaZYMkncjppWYPGnKy3HAcAkNtPjG2lByddAOunPxrRXwnmNJ++ri46t4y+YbOhECVyxPUz1ijeJYrMqi28FjJKwSFAk77cqWqh328hWue0eQq2LhlwzEsMwuXA2xUkBdOe3Ohr+OuFs6t3QT3I9pQYmYofIOYnzFdZ486ymDOJXGJQpdIB1AEctddNRyqC1xB7QbtC10tBXKug3005VCrg6gQa2HMmJFCRClzEOgY3iNM2UCDz0Jpjjse4FtbLKxMZmImBG8aa0IPyaxRv476UXB3Dr2Vmz3c2bUToJ1mByFD38VccuUuwuyiB09oHffShyJ8fCPxrJ12oYOxmObsUysA7lVJBnL1Puit8NvsGOe7mBGmYAajfagQASTHvA99cbaGDz1E0TB+IxtwluzZMoMAETOm8g9dKIxPEB2coQXYaQJ15yOlKw50/cKxRBJEeJouCcHeftQbt4QAYA7qnz66VLc4i5JKZcs6Zp18dDQc6EET86xtdvdpQwZjcYTYGVwHOXY+InxiusNjX7SHdMpGkCNR40EoAJOUT1itPruBRMG4nHuWIQqFGkkFix8NdqkfiI7HMCM+0fteVLM4iI026RXLAb8/nQwfg8Vd7SLjIUbaAQQR99bxt64bgNu4AqmCpEhj0n8KBT/t51s3BOmnSi4ZYnFk2QyuFcx46zBEVrC485grlYOmgI1paX56fCuI6/ChhjjcW/aDs2TKu4PMnYSOlS2Mf9Dmcrn2gad7pHypSSI/CstuN9CZ+dEwywXEXLxcyBTsRO/jNbxfE2DFbYVgNyWI16aClrnTz99cZtPCi4c2+KKbeZozDQqDz6DnQuCx1wXD2rLkYmP2NNBMfk0uDT3ufWpVf87j31qxMWcGt0iwN9luIswrA6TueQg7CJp5WULMfYts2bOFdR4ajoQeVCJOh5kctOvwri9Yy3rrkEagh2BI21AMRvWBtfzrRY81xYi8Et2rDPexOIBa6pMZGkaqRyriwjNMJw1o+z2m/uNTNpirGunrWMmrV6M8PtWrGWysaksW1zN1Yx8Irt/QqwsX5H0OA8CGuDXpvWzbxQP6rA76jtLo/fqdRTFfSW4LPbOgC+stZdlU3OzVZGbKACdRvUg9LJsqyKt17t9rNo21Jzhe8bhQHMDGmXeY0qYpOtrE6fRYLTXS7d+Op2rpbeKOotYMzrpeu/jTy16QpdezYtOC1wPLukZWQ6o1uRDSdugo70Y4p6xY7UiGDujADSUaCQNYB399PxKqtk4mdLeCn/eLk/DNWnvYoGRZwZn/AM3c/Gt8aa3cxguW7MNbYkk6LddO8BtuPajoppXbwlvt2D9kQQjDmM7KC0W1BY68yInpW5zqGYxeJmTZwg5D9LuQT4GdK3bxGKOvYYSOoxlyPvoNGv3AyWWLkaZNiBMEkFCttY175+FcPfsi1bwmuKuKZFrCgsAMxfvXSO/JOpVR0G1LzFlMbRxZYBcPh2n7OMuH99SscaklsJYURpOMuD7zQeEweLK9wWsGpP6uwnaXSZ2Leymn2mHlR9n0TtEzct9sT9a+xuNP9UZUFZsUqHpO2wtWmOsi3i7zEfCpRxPEMDlwNz+t291f+oirJh8CyCE7on2UAQeULy99Y/DyZDIW89fvP7qSIQ27+MIP6GRpp+lsP/VW7frM/wBEHLX125+NPFwTLsgED7I/GterNp3Z119kfeaXFJHxGLUwcHcPQjGOZ95bWhr/ABy8vtYLEjxXEXWHxWa9DtWVyDurt0Hw25UNewVoQQgH9WQfkKzLB54vpUJC9m6mBGbG3VPvkUzsXcU4lcNdfxTHOZ901zxXiQZmVnUqNMl1BcHkAQTPXXlS18FYJzW07Jtw2FuFdf8A6dzSfDSt5/pDZ7uKBhsLdE8jjiD7gTXPrWI/2e7O/wDTjr050G3rDLB7LHWz9S8vY3vHKTox10KsaGwtzDKl2xbUWb93Q28YCCBGipdA0jlIGp3pimXrOJ1/Rrw6/p5/Gu/WcRp+jX/djz+NL8BhjaC2cThoQgAlbgVgIgNA7rjTcTMGsxfArAup2TowDAMkw7DeI0jWASI0NanGpo84nEz/AEa//fv8659YxIE+rYkH/ff86FwXDUTGL60oknRFUZdIVdCNgIGu8CmGJ4vilW+627b27TsmcogC9+2EIjUsAWJBEaVnrnBAmJxHLDYr++j8a6OJxHLD4oaf7aPxonFcauJmAto6W7lxWZFQsVQgZ+zYgFRJDZdZitnHXVe8hNhyuTIvZxma4uZRG+gU5hWcUIcViP8AZsV/fFrEv3+eGxfuxi0bY44lxlKqqW2NkLFpWzG5vq0ZRMgdIqLBZcZavJiMiAKzAogVu67L2i5TqNIIO8UANzHXfplb1qzct2e1UNic4IzAbAQZr0cCPP8APOvM8aoDXBP/AMPUa8/pBrpXpoGv76nQYcPs2SywIuqM3OTynxFNopJwu0zXQ8MAqlTmETMQV6jSnlc2CzG4+C1vJPdmZEa6RFLQIAHhFHcRwhDNeENCwVJ6a6RzoO2ZhuutVY87cfpVnQf0rGH5ffTT0EuM1iSde79xWfKADStz+lWOvrOM+6nXoxZ7O1EdFMRsqqnNh4mu39CXA+jwtCRekrda6JUABnksCNiIPOuU9G0GVlfLeW+2IzAaFyArAqPq5Y+VIeC5yqnI1+yL19bwzBioJ7rkMRICj8JreExl9eHkAOFKXnW8R7NsEi2s79o24J0AXxis40s/8hW8jA5DcuObhuFQSCeaDkQNqMweEt2LS2rcZVBjnOuYmeZLEk+dV/F8Qf1Bci3FX1clruUwCFAygxuSd6m4dj/0axAJPZLAOmgAk5s2ig7sfvMU9dRXb139KZA0MGcrm0UFhE6CS5DEAeNQ2AuG0uITeuaLZt9640faI0tg9ImK7a8z3bhwpUEk9ri2EqhP1bIHt+Y18RTrg/BrVoHRwT7TswNy4eruswCAO4No1JnTrqFS4G9fH07dnbBkYayQoA/+ZcG5+NOcLg1tJkQKiadxBl0G0sO83v8AhTVWULAmOW3wiK6DLEH934VlYBW7GwUeQA+6sa8YiB8AKNyKYkx8P8NSdkNZYT+f2ahS57222u+1deudQDHPSihZHXXroP8A01gsAASSf+39WiBfXdZgdeXlTHAuWRT8dtqEOE/b/P8AZpbxHjj27qqpBGu+mkRvpzFLF04xXEwtxUkeU+A5fGouM8RKr3BM776e8VTcRxNS+b6QtOoBEg8pM7HoPlWYriL3FzQBl3Go365SdKs8cS1NjbzM+bIon7uZPjQ6WLTZiCQ3nMfnpWHiTjQqeRI0AI9+oHyPOKNweDW+pJBWOYgb7CACFPxFdECJgIMZ942Wdo/sjwqW/adgLd4WryRGR5mPB91+dE43DJaGQ5pMjMANORHejXTlodNaXNZSBLP03UQPKTy6Gp8NE4bDXLaxYbtEJk4W8dtP9FdqS5et31Kpabt0/wBCT2d1NN1nR9a3h+DZgJcxpG+nPUjYxz2qTF4EXAO2k5PYuIT2tnxDwO0HVZGnOs3Z+KHRWbEW+2uBSyguFec2WIDQBlMgTV6t2rY9lFAb2gABOnON6oOtu6vreUsQBZxqCFaNluQJB0iTt86vGBxObkQRuDHPmNdQeorPX1YUekl/EqyphMLbcqJZmRYE65VBI3OpoHgV3HXL/wCkYfD2lQzcuG2C2o0UEH2t+elWniPbG0RZKrcIgM+y+IygyaoBv43h1xVvv22HumCQTBJ9qJEo3xnwrGqf8Fxb4trj4e3h7dq0cqFreYvGo2jKPxqfijsmCNzs0tXTbHaZFA1nMV2nLM/Gq8uBxGBu2rSoblpsQHtsHjN3CAjjTlr7qs3EsE5woS6c9wCXIJj2gYGkEAaa1YKneSc2pP8A/nIJ6kuCfur1AHw2/GvMLshnBG3D1n+2BXqecTtU6BHDcW3aLbnMCGPiII586czS7huHTS5mzNETtEmYjlTCRXNkn4lebt1ty2XITA2OvOog356UdxLstnjNEiJzfLWKWhpiT+NVY89uR61YmP6TjPfTTB8Qt2rarcuIgYsRm597XTY8vjSjEa4izH+0Y3f3+FKncdlbW7IZkBJHfHidCcugk6V6OJLEr0B7KRqqqpiQBlB843npXOLxCsArIrjkCJAyxsu3h76qx4qCGyBgFCrO4PKcp2k7RRDXC5BtOrlmEKAVYGCCSDICiDJmreJE05vYlSuXKmWJgiAFG5YRAAqrWx67mW3mTDZsrsAA+JIPsqB7Ntfh763l9ZY2lYnDIYuuDriX+wsf6MbE6/hZ8HZFsaBRAy6KYVRsi/sj586xbiucPwwKoULCoIUAwF8tN/2t6lTBkTv4Cf8AKiDf22+B2ra3vLTwb9xqaITYbTfeRqfwrXqxidfifwokv5eGjfjWzd/MN+NNUKbTTGta7J5+t86LNwb+HQ/jXNy4OZ+R/GmqFbOJ3jzNRksAe8dNqNUiD98eXjQnGf1RAJAOhywD5SxNXUpNjMSrHKX2mCTz856TQmLvow2QxIO0mOe1AYrCsq93WDrqOmk8s3TSgb1mDCvl2nNl0+G7e6ukiCLwQtECIzaEAL0A0586KtXFAJIUiZyx3c3TfYUsXht3OAFzTsZifKYzHWrRwfgDmUugr3Z3T4yRTq4BJ1JW2HynXKu5POfDlU/CeIBZRgyg+yYO/Q9TTLB4BbGa2IltZIJnQ9CBHvoZgudSQBBIMQB5mTU0FY3DLcVSxE+Jjw0/PKhsPgLWYKAZM6yNI8oopryAaAmAIWV0E89fn47Uyw6KEBEEkb6fvFZ1cLrtlkVspjTaCZJPL3Cl/anLqSBrsG008/CrCyyIInx7v76Fbh6k6GBP1iD1/GmphQGGqt3kcQyMJVvMToddCKDsYtsHl75uYOYVxq+GMiFYfWtGI6Va/wCTreTJtHMRNQXMCkEBZEQQ2Uhx9lhIleY8daiosDxJrd24bhJtvluW2WWVRABH9UmTPuoH0guHHdlZtA9mLguXLuU5RAgKpI7zHw2pYoOCbIxb1Vz3GO+Gcn2Trrb6awRymnNl7zNcU5QVAZpJ2PskakQ3XWR0pOdNMOKYVLvZkkg23zrA5wRBka6VvE2ZBk6ATGXw8tPOlA4lkkvDZWAYIpAidwzGCaV2ixZ2tObxIbRdSY1AidNOdanjw1LxYTdvAHbAj4dpXoYG/n5V5li7hZrjbFuHqfebgr0yuXbXLa5O0tmCxDiSoJjcCSPGrNNA4DEDS2QAcsiOY6/5UbkFc2CjjXddXI7uUqSOpIgUGykGiuK3u0ZrQiFALHWQZ0iDvQRfXXXzrUWPPrx/SbEf+PjP30FwbDNkNpIzG2FLHQJOrSdwBOijeRymjHQetWJ1+lxpg+dLOH40W8uUC64VizfVDspdmaNwgEAbmByNd+UrHt20uqrszrMNkBDMDPwk60U+FKt6nYJR7gNy++5sWdALYP2yYnnqBXd60lpO3cdq+bMggd+6/wCrSB9mZjymmPAMCbf6xi112z3XJHfuch/VSSBM94nkAKtu1Dvh/DVtogC5Qoyqo+qP8R3J5zRosA8/lUC6Rp48qmUH8NjXOtY2cMN/3Vv1YDy8q4g7j5xWR+ZH4VFY2F26e6s9X3rgMZ3+6pBdO34UHDWJ/Irk4IVM1zz+X4Vy2IaN/wA/Cgh9X6RPSBW/V9CDBB32/CpFxBjf8/CtHET9Y/n3USqP6TcNK3ltj9Xcttk6BxOh6++q/wAMwCut0kDks9JOpFXH0muG7ftYcAtpnEab90ySDAH7zQ2HwotXOydcuhaRBgDn0O/SvTzfjKH0dwLPjRaVj2dpe0YZjA+yADtJgH316K6CRy008qQ+hGGiy18qAb7lhoB3BIQf9Tf8R8Ievdy+/lXm8l2tQo4nhoYMBuuUnQ6ToY8udKcTwc5wogLvOpDc+QqyLcBP/f8AMeFYzAGB8ppLgQ2uHMv19T7UA60fb0WIHxo4lYnn/wAX41oIvh86ugQ3T4fGuheojs0/INdrZToP+b8aaoJ8R4fOoziCOWu1GPZXp8cxqK81tRLEKJ3JO/QePhViF/EMjIwdcykZWB+sPxHI1XsM11CcGXl8ofD3Dr2toatbJ5sBoJ5iKa8QxDEEJCk7Tq2mmzTGu1KriPft9ixKXVYvZuRAS6DIBMzFyPKRNb9bE1tlW+9xbAzqB3M4IOYe0pnnUmKwq9kRBS+ikiND4lHXRl+0p1G9T8LYXka8v0WILSwIjLdUQ0r9lxv99ZxIPdUkKO0MMuwhx4GNGA1jerKArp1fx4cn/wCwV6WecV5vi3Je8SApOATQCAPpBI8K9IAj8fz51w7ahlgsGxZLjQAAYAGuvU01pFw/EFbqpOjKTlJmCOYnYeFO5rmyA4jhFPfzFSoOumvgZpSomCelE8Xug3lBOijvAgZddv8AiqAtH3VqEedH+lWBMzcxkDxzHSg8TgDZt2UtiWN62kRvmVlbblDNR14RirDTs+NJk/tmgrmLZLT3QSXns7HU3LihZEfZTMfM135+ifDMrXgy62sMTbtdHvme0uSd41imGFDBgBqEMz0iST186HwmGCBcOveFpYOkk3DrcYHnB091Erh7ttlIJYHeYM9d9Ry3/fW+ZM+pqz2GDKDpqNKkDfkUiscU7wQQdYHdYHylSBFGm863ETu94kRqY2O4bpNcrzjWmIitwPCuDZ19r7/xrAoG5++sK7KDlHmK0bAj/OtgAztP53Fby9NonaqIjZHjW/VxFdhQR7vzzrl1AqaIhYEc/nXPq+n/AHrrIDtH5NayjmB8P3zVSqnx+5cs421dVXI7FlORSYGaJ8DrNB2r3b4h2ZGVTZcd7xI+BoDjdw3cRdUkgByoIO/RRyEBd/Ghm4UUXPacFlGoBzyeYywCB8q9Mkxl6BwjEBbYUAgZiij7OXqOUwY86NuWGJ1kHpVS4e9q9bS6cwaHDDVgH205iImD9qg09LsQupCxHssg5c5ABHvrn/Hv4ur29k+Nb7Bv86G4PxQX7eaAGGjLppz67UcXnp8q5WYsRnDGN96jZGA2J5USrHoPlUnu+6ooLI1aFttBr0k0cFHj8qjzA5ogweo0oAnDAxr+ffVX4lcN0sDcyZQwOXvd0HRvAlvrTpVi45jOzQAySxgAGCRGuopS+AXs89oZlJIyxJzQJyiYL+J0UTz1rrxM+s0rbFXbeUMucHSQdWmNBMHX30Ti+Hjs8zOto51kBszDUlRH2tOtT4ZGgqATBk9iJywdu1uTrPMV0uGftFCq6ZyDqFuMYMF2flpoOldLdTAmOf1e+LrErbvxavMdCrxKXY2GkT5GobyPfS8jrLW7gsjlHdDBtN9SCDVk9IuH9sjoRo4yE6GDPdb+1pPjVe4Ri5sF2X6XMtq6ZiHtE5CRtqg355a582NWIcYrZ7inQjAID4EXBXpqDvfvrzXH3M1y8w1DYFNfDtRFeliuXk/Vg7h9qyYEDONe97U9aaUi4aha4jqpyjMJI8vGY0p7Nc2C7iOLAItZMzMpPIRynWlbEbb6AafCmvE8JP0qgZlU69RG0jWlT6idpE6+41Y1y85vktirIOojGmI/bND4O2e3sq/s4Wz2zAbG88KgP7QJHuWmFth65hg0D+lkztHaUFw++xtvfJBN65cvz0W3NtAPHRj7q9HKUTieNNYJW2ttssd466nUmRsas2BurctByACyZmkxp1Pw59a8/wABeISzJUS1yOUkiRtzHWnFzElsItp2Ae4wR2023YtMzppr1rp1zsZh7d4YxbOjEc9BII611cs3C4ViBbJDZpmd9PClGAsGynZjMSvTQT4AbCK2EUESBI1jnC/5tPvqXm1dXIQfHXWKDx2OVO7u+hyjQxG5pPxHjl2xZzkrcz+wDzO5zeQpHwpfWR21xma+zd1iMoCg6gDbLBOvhWOfH/lbR9rjxQ5yApdoKE6gTuOulF8P4gQsqxdZYSSNVzHn1E1TuK3M1+4VYnJbkbb7cukz7qNIZLrC1cXu5Qs+CDUBpEljm8Ca6Xifiav+AxQYhT7UbAT8KOFrx158v3VTfR7GXQ5LrlZSB3tWMxmBjmQwNXBrkDQTHSuHXOVpGoAEsYiZnpr4Ul4djYN0O+YIWbMT3oPeAyx5AUyxV0MChBAPtE/ZEExHWYqh4a81y9duHuObsaHSAYCyOkVrjnYlpZfY22KsjBlvF2XnlIM+8aH/AIqJwnEgTmCgBT9URp0M+Vd8ZxNwhjeCPdzhAAIlRmObMsCQBGoJ1pXZxJLrbFtZ05zA05bT+NeiT4hvwLiIt2mGZe+2ZgT4k6wOn3U2sTdnJhlu23UjMBqPETqBzFV3G4U2ihKd12Gp118Ofh0ppwTirsWbMARAy/Zg6aR51LMQ44Pi7dlL0RPJuRyj2TzBmu19JotC46ENmgJBkiBPlvpSXi2OS5ntvJu50ZujiVIafIke6usbjXe2yMSAWJDgzAVSy6+O1c7xv1ZV29cAbJI8YIJXnqPCRRdtuXz6/CvP/RXGgXO0uAs15O8ehLBdQdyxG/Sre3FLa90AggbRp0EmufXFla0bicUttS7TC66bnyHOknC+JWVLO7FO1Mqr9BuSBsSaG49xFwr27iplPMHWNDIBFAekNyybNrQBVMRIB6zETuPnW+ePn00w4lhWUHNLIde1gmBP1iNgOsVBYxBRSgZSo0J2KrEuzdCx0A8asGGeUtMwhnUbDbu6zpQRt2c6uLAzA6cgJ3aNpNSX5iIb+Ha5YL3CbaC2SltZUDTQuRoxqTgSW7VgXDAmQx696AKj4ljm7NgVLEhgSDtpuQaW3uKqthbWQsc05tgBMjerJbA8bFhmNq4ujyAVYN5AxsZqrXFjFuv1cZaLAbEXrcqR5khvc9EYNpxRYKSDvOgM9DptyNC8SQrY7QQThrq3k11ClslwHyhSanXGGtHUuP8AyFv/AKxXpinXevPeNODfxDJ7JwaEbRBuA16Fl12rl20JwOOcXktHKVKkzEERy6U7mlXC8D3u2LBpELA9kcx8ab1zYJuJ3mN0ICcuQlgNJ1AGtCuum3hTPiaW4lwJ2U858CNaW5dpMnQmqseT+lGIKsjCAcmKA992KNfDEWrli2P1dkWlG8tkLH4kn40N6QWGuYjB250a5eH/AA9vJ+QovC4rM1551a4SATJ00GnlXq8aVWkUFLIbNAuEmVI0JE76ToRTTGW0e2z2DORy5B7sL7IMnQ77eNafDDsoEEl8xg7d8kaUzuYcq1rIM0LkKxmAXTWOY1rqyh4DjnaVcGRAzEiPCTsaZ4u2B3lKzEb+QNLzh2tXXuG2ezM94oZ1jaNtopqbPdDBJUxBj2ffEjyqVSf0qtM3YWxME5dACJGvM9KCxlq5a7ZC3aBLS6IICFgD12AIPvp5iMO9zFWVIAhS+/MkAeHWhbuIzWcWwACM5WD4EL57rtWdoQ4LAG69wggFUzfDUnw2+dFcMdHe5dKZQyCBIaG0Ua8zp861g1ZbrJaaM2W2SQSCGktA8hXIum2vYZDNsmWn2hAPPzrWaLV6EcPcJcuXSD2kMnekmN9NxTHEekNhWKS7GJJUaLM6GSNaQ/ypGFtraMXIy6akTM0q4Zh8xgQtxvZDCNhz6k1j+LbtXVkw98erm+rvFpWzB+6RHekdfKqxw+6Qo0EmSxOkEd6YHiaf8bxbJgmtPaCO7KhCyA0nUz1060vxVvsfVxA/VMTG5JBJqz4hZxW52iSrI14NuCNVAljHQ/upWmIuEADN4kRqR0p7cwmHAR8hyuubuuVWAI9mDOu4pUmYxIme8TICzOsdYrYN4o4y2Nc0s7kfZMAZa79HLBKPc8NfMagxRvALStbuC4oYZlVSQO6T2mo56d0+6hrV27at4i2pEWDoSJLajedhBqaJ+J2H7JbirOVCG0mAl8yx6gA11hOFi5gnFtu+SSkHQj7MctKb4BiuGJeGZrV6eh7yn7oqrcO4tftBLS20nRgSToCDp4aT8Kk2wc8RtNaCZSi+yGRTDZwJJMjaIq88Ns3HtKWyl472s5hutKONWVuLh4uZ8pIIyxyEa88swJ60/sYlVUsBmgQPHLNZ7tsUn9Ksq4ZixBYdwHbMVKggHeJPypDaxWa1hrtwHTEcoOZYE6DmDTD0sE2UZvqknzJgt8yaDFkuwVdVS+rAExOdNCTy1HzpJ8+mrvbtlwtzVQUVgPu+UUPcSbciNtfifnWuG4smyoC7aBQZy+E+FKuJcQFtxbM6gmfEtWeZVC8cuOoWIg7kkDlt12j30j4i2VQF+sRJ98b1JxLGO+a0oYsN5g6TpBHUV3jbGe9ZQkFGInntq2ldZ+Mmx7ZiEUFgybH6upGkbcqF4Zhw3aWtluZ7X9tSB/zJT/g91UiSAMvdkxz1315Ups4lUYgIxm4CGgRod/KTWMUo4Zii6Xcw7yYNbbDoVugGvWRppXk1izlv8RXaFPwN1WH316tb0rh5I3BvDZN4lYyZIaDpmnw0mnNK+G4xZFrLlMEiNjG/30x91cmSXjZy3bbkEKoJZ5JAHQgCB5mo2UEyu248alxePcu9koFWDDnWdBsIiahUfhQjz3ED9NwhI0UYptOouNVXwNoG4pzBiW7yrqYk7a71bFwxuYm3l37HFa9CbpFVTjXCL2Eyq2Qq0gMpbU/tT9xr1eOxLFrtYTDoDlRdzJbveY30gfCgbXpFbGgB0EIQCBAIEHmTv7oquW8e6TnzZSN20jloSNp5VFwy4jXrYZvoye9LQD5xsJGpFdP+piz3vSUsc2cKBymAfDvbVFa41ZaRce4x3hXDDUDQBTrtvSx0tZL+fsFYSTluE5e7K9mD7Rneanuepl7ZVgVDXC6sdEhBlUZTMZgTp9upbDBDcYtK6vYLZgInf3QxFRYDEKzMGKntNwWRRJ111PPbxobCWsO9y06lex7UhgzQdjl0mYmssmyWW2yWwe2dCQ31QMyka9TE+FX2mCwYfCj9Zb7BSCAc95hqP6tuJifjQTYG21xmfE2SxMMEzNqAFIlgAZAmfGlz2MOEsl9FZWLkXCS8WyZK8mDxXOHwVhsTcTuXEULkzPkDTkzvm+1EtHWRU9lxYEtYZsxW8h01y2wDoOZJj311aw+BzAm87NHd1VdZJgQBtvvVV4l6stm2qZTcLOS8ljlDsFHTVY1o+/YwfblVydmt3IdW1VVc8zJ1A1HKpvww94hisK4VHuPAZWHeD7aRpJ350Dj+I4e6dFuZlEBiyWjGxHeknyil+IsWIxDIgKp31JYhYChsqwZljoND0qHE28OuJT6IdkVUle0J1Zc0lj9mYoYLW6kLbbstVOVcpdspO0sVST4SagweIQHRVKsugeAAekLAnrBrh8NhrlgZAq3WIIAb2S10pmadCoSJ594cqn9QwZe6S4Cx9F3pEi2ZHvYTNWdSIcYXjNpBnUKBtoAZO2n7PidDFLlsLda8WvhDe9oQpPLln8BQq8OsnsSLambTN2Zu5TccC37R2UHvEHnliuvUMOUBYKp7RQfpM0HtINsLzGXXNT3irJcyBBbfEhITLHZAaGCTq3QUvt4HC3TmS+2ZMqs0AToftEDY9aSYt8MnaqF7ZRaFxXLkEM11kK5eZUEe4Vu7w/DNauktBQtkXN7cWgY8CGMz4VJTFjw1pNG9YJVTEganTaIOg6iajOMvdmyq2GBOzNcMxm3ClAKTJwzCvcCv3B2Voh805nbLMydtSK1ZwWGuG0MgtDLczMbmhbMbaaHx7+n2aXowZcuXb69k1+wVYfVBkeRK6k+FE4fDdnBuX7akhNAub2T3SSWBHmJqs+qZPVmOoZVFwh4l5cMDBkaAUdiOHW27Z7bATZHZg3JzXILQpOrLCxGmpq7DFm4dfw9lDa9YGrMxc7AtykSJ8DXPZYQ5Qb7hlA74HtLsNCCKrmF4dbNxSQezDw5LxH0SsOc+0TtWjw/DkXWEsJIzdp+qAt5w6g6uGbu61nVOLOHwVlW714sx5kE+cbR41w1koRdW4M2YlFuAAdJJ3zQTpPKluH4PZV7YI7X6LMyi4F+kGXTN9WA3/LS/GXitx0W5nALKrTuAdzy0mtS78TDzFF1Ia5esqumya+4EFvupb/KBkA3WYamFEDTr0mlRcTBJ1EatG/nRXDOGXbzFbVsNHtcgJGne93Kt3MFhxkLfxjbFsLbPnLL+Felhta854ghz31I7wwdoHz7QD316NG+v58a8ndbgzB4N86XDlAAOgmYI68+VNoNI8JfuLdtLr2bZlIPIxI5Typ/XJkDxLDBhmJIKAka+HMUqB2PgJipOJx25k6ZAIMgTM+VcxrNFik4K/lxtpY9q1f8AIReY/vobjhU4jDC4uf6UvE9065QCOY0mhOJ47s7yd5QxtXAhMD/TvmAJ0zQBvUN5HuGy1xhltNnNxyqwu8RPeIPQV6OIlP8AE4x3xaYZktFLiM3fUkqVjpoR3hFK8bZeyudsLhroV7gZEQhiiGWdZkEx9Xz9878ewbXUvLiba3LYZQd1YNHPfkKI/lnCF7TrjrQyF3YcnNz2p6DwrH2VQYtWj2ly1Ywz2RaFy2ezJJmdG10IiPfWuyzYW3iRhMPDWWuuMpGQKFKKBuWYTJrLN7h6DEC3jLare3WdEkQcvnvU9vimD9SGD9ctx2fZhydcsEbbTV1QF7KmGfEPgsLlFtLiQhhgdxqJBFHYTD2rjhVw2GZAPpGRP1TZEZUIIlpDbj31zfxmCuYQYX1u3ogTNImB4bTU1riGFDqRjbQVVKsogdocqqrOdyRHzptAC9kLGJxDYXDFbDlWUJBIEDMCwOmvs7eNPTwrBsquuHslWXOv0azB1GhXSR99KHOE7G9h2xlrLfYu5EAwSJUfCmTcbwsKEv2lAGUd4d2NvlHwptCHCY/CXMot2MKLjXFU2GGS4FzgMZIAJCya7Ii6tr+TcObrWnuhY1IVioHs6OQJ6a1PjfVr9u2t/FYdijKxuKAHaDIBPjoCaLxGOstivWvWrPdtm3lJmdSZmep+FPsRLfs4S3ibGHbC2x2gIzhRCuFzKhldyPw3oLEi0t4WzgLMPde2hbdsikzGXYnQedaxNixetMHxlkXTeF1bo3Ug5hAmNIAoriGJt3b2HvHGYcGy0kD6xIynnoKmgFHw63LCXcFh7Pa2WvN2ndyZQcytKa68xNS4pcLasdtfwNpJuhIyqRBiLmYL7EGdKn4l6vexS3+3w5CWntC22oYPvJmu8NiYtlTjsO7Z8xzAFckR2eWdhy8qTqq3gsFhrzXAtjDPbCqwuW2W4CeasoUFTsaj4hgcJbuWLYw1t7l9iFlVGUASSTG1a4auEtX7t/tbCF7YTs7Zhd5mebHy0FF4y3h7rWLy4i2tywSVlhBBEEHWffTaBUwGFa9ew4w9ntrKh9hldWEypySsaCI3NAcJXDX+xK4K3FxsrKCpa1MgOwyQRIIpph+wW9exBxFrtryC2IbuqAAB5knUnwqP0etYbDWgjYiybgle0UgSJkDfqau1MTXuEYQW3c4a1CCfZEmANu7uZill9ML6mMYmDtso1a3oGXWCBpGYU0u31ZrYW/Y7NGDuubV4ERIOg2PuoHC4Ds0uIuKw/ZtfW6qsc2UB87JvqGIjwk09qYhxNvCNewyWbFtlxADBiAsAide7JbQzWzawpuX7PqdgvZIVAzgdqzAlVSU0YxHLepMLwS3ZuYc271oW7L3HALAkhz7IM6BQB86mHD17TE3jcw7NcZLlrMZ7J0nK2/eIptUPi8HhkGEnBp+kQIbum2SswwyawJFaweEwd1sRaXBoLljU7FLgHIXMvUbEc6JxuFN31QtiLLmwc7kkfSNBB56CDUnDLb2WxATE2Taud60haMjGRBI5a024FmHTAnDWsQcGoN5xbS2IOYkxq0AAc9uVN7HB8Kb1yzcwltOztq4uDvK4adBoIIKmaFs8EUYWxZa/aD2LgdHzCGIaYImYO1FcRs3bhZlxNpC4RMueVVFOZiNfbckieQpoh4BZwd9HIwqIyuUZWUEiPZOo5jXwrj0NtW7d3FpaM28ykabe0IHvBqe1ZRMa9xb1oW7ihXt55JI+sDO/KlIvPhLl5BqzOMpeYZJYyI3MsBFa5ug3iRDXLwMyLCax9q8s7Veg3SvO7eJ7RrtwqFc27YYLt+uAU+AOtejZK5+T4Qw4clrQgy8Hffx0PKmdV7hxDX1Ky4UMGaNBMc+ZqwVzZL8fjFk28pZsvQQJ2knaloEACZgDyPv3on+TrpuO5ZdTppPd5eVCBpMAS5MZNQd4nbQc5osI29HrkQMWcssQrWLT5czFoBYa6muE9Hrv1sUjeJwlqfvqyYqx2QGdgQee35BrMFYNwShWAYneavtRWh6M3P8AaLRHKcHaJB88wrTeizxresHzwVr/AB1YFxSklR7QMFTI1mNDFT4q0bcZyIYkCORiQPGddfCltFXb0YYiBdw400PqVvT/AJ9aiPoq3/i4WevqNv7u0q2YTDtckoQAOZB1PSokYlsoUluYykDeN+lNpqtfzVJnv4X34FP4lb/mqQPawhP+4p/Eq14ywbYzORk8B7P41HhrbXM3ZwQPrMCAfD/Or7U1VP5pzOuE/uS/xK2PRKYH6J/cgdYjftatD3AJEgkaEDmdtjrU+KwzIAWIiY0G3mantVVN/REQAVwZ/wDsl/i6VEPQpZnLgvH9DH8WrdhbfafqyNN2Ikf1f864uXACQxAIJETufDz0+NPaiqv6FW41t4GRz9U//rWh6GW4/U4D+6n+LVwv4dlALRB00numOZrjCW+0MIykxM7j5U9qKknoXZ37DBf/AIGH/u+Vab0Js6D1fA+XYMPmLtWe5eVCQzAQTPjHSetFYnDFVztEeE6U9qKaPQmyNrGD2iOxf+LWrnoNaMfQYLx+iuD7rlXDDWs7EJEgakzHhrXN5whKkww5CTNX2oqX8yLJOuHwfut3B/7tYvoLZ1/R8J4d27/Eq538Myp2jQVgGADIH+VcYf6Qxbg6SSwOn409qmqenoRZH+r4OPFLv8Q1y3oPaO2GwXvW9+56uDtDMraFTqBzEAgjz6VJfsOqZzlC6SOYnmTtpT2qqUPQa0P9XwmvUXv4lZ/MayNBh8Lvr+u+7tKuOHtF2yqVJiZmY+HWuby5SQ0LG55bTIp7UU9vQayG/o+Fjp9N/jrQ9BLcj9HwnX/T/wCOrs2HITtDGUgHxjr02rVgB2yKVJgneYHup7UUoehNoR+jYTQ/av8A+Ouv5k2tf0fCx53/AOJVvuplYqxAjxifKaka0+QXAoKkSeTAdfGp7UUhfQi2P9XwXv7c/PPTIej5VYFvCgAQB9Nr59/y61Y7CBjCwxPwA6yKy/byPldgOeuzDwnpT2oqtr0VyghEw9osUztbFxmIVg2hdo3Hzq1F9dpmpPVm7MvAgAmOfnO1R2lJIUAZm+QgmT8KW6aN4Viu92UAd3MCNJEwZHI01oTBYPJJMFjzA5dKLqMtLUZUb+FbrKDGUHcVtVA0AjyrKyjKPKImBO+1dOgMSAY1E6waysoOhWrR095++srKK1c6edbX9wNZWUHHq6Zs2Rc28wJ+NSGsrKK0BUTYS2CWyLmOpMCZrKyiRKdYnnv8K0ogwABpW6yiubmHQzKgzoZFdsPvrKyg1zA5Qf3VvKKysolbNaArVZRGktiWMCTuY30rLigiCAQdwedZWUabVADAAHlXNzDJOfKM0RMa1lZQdXlEbDXT3VzbQDQADloI06VlZQcYjCo/torRtIB++pEUARGnSt1lBkREeVbZAdwKysoOGUMIIkGQR4Vxbwdu2ZRQCSAT4VqsoCFrqsrKD//Z">
            <a:extLst>
              <a:ext uri="{FF2B5EF4-FFF2-40B4-BE49-F238E27FC236}">
                <a16:creationId xmlns:a16="http://schemas.microsoft.com/office/drawing/2014/main" id="{65FE0DA5-9BFE-4AF0-B0A1-4B8453BC04C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20" descr="data:image/jpeg;base64,/9j/4AAQSkZJRgABAQAAAQABAAD/2wCEAAkGBxMTEhUTExQWFhUXGB0bGBgYGR4eHRkfIBodHh0gHSAfICggHSAmHRgaITEiJyorLi4uGB8zODMtNygtLisBCgoKDg0OGhAQGi0dHR0rLS0rLS0rLS0tLS0tLS0tLS0tLS0rLS0tLS0tLSsrOCstKy0sLTctNy0rLSwrLSs3K//AABEIALQBGAMBIgACEQEDEQH/xAAcAAABBQEBAQAAAAAAAAAAAAAFAAIDBAYBBwj/xABKEAACAQIEAwUEBwQGCQMFAAABAhEDIQAEEjEFQVEGEyJhcTKBkaEHFCOxwdHwFUJS4TNTYnKSsiRDZHN0gqLS8RZjlDRUk7PC/8QAGAEBAQEBAQAAAAAAAAAAAAAAAAECAwT/xAAgEQEBAAIDAQEAAwEAAAAAAAAAAQIREiExQQMyQnEi/9oADAMBAAIRAxEAPwDzvtt2ZPD8x3AfvAVB12uZ2UD9XxquFfRkHyWWrmo9OtW1SpFgJ8Nt5gc59MemUc9lwUp1qtBKrH7JapXUS1vDqvcnlvh9ZmJh5kdfnjUx7WR87cc4c+XzVSgwl0aAoWzztAvvNsaftL9G9XLZL609VZRVJohfEoYgHUZ3E3tyx625GoNpUuNm0gtboSJx03BkBtQuDefXC4GnkP0W9m0zmYapXQ/V6QBa1ncxpS+9pMi9h1xV+kTKUqGbagtEJ4Q2vmQdiAPhBx7W9YBQgACrcKoAAPWAMR068HVpUsBAYqCQJ5E4cacXj3Fvo3zeXoJm3VTT0K1RVs6ao3Xeb36XwL7Edm3z2YNKGCKpLVOVMD+IkRziLSce91c4zHckHcHn64b3vh0ABUJkgAC/WBucTjTi8O7c9lhw96aB+871Z1AGBDRb1EGL4u5b6Nsy+WXMEqupGcI3hOkAkMZ6nlj2JiNyqmDbUoMek46WLNJMk9fwxeBp8+dmeBPnc0MtT3OrxD2V0qTLHkLR78E+1PYqrkQpqVaTaiQApgWE89/5Y9xo6V1aFVNUhiigFvUgYc6rAUqrRfxAGOXPE4mnj3Zv6N6uZy61xUCMxOlSphlA5GZaTI+OM7wbg5zGbXJqjBmcqDEMvUuOgjbpj6CaoZmbiAItEbR0wu9Akqih3BDuANREbTvi3E08W7ZdiPqFGm71e8Z2YEovgWDCyfOdvLE/Zj6Oqudy31pa6oCxCAqSWKxJBm0G3ux68QCIYBl/hIket7Ww9YUAKAF5AAAD3bXw4mnz3S4U7ZkZKmGNc1ClxHi8puBbng72i7C1clQD1ftKpYDRTkhOswL3jpj2KnpVi6ogqbGppGqIiJ3xYpVTeN+nXDjTTxvst9HT5ugaz1Dl016E1rJqfxGLQB78ZzPcMNLNnL1Ax01e7IVTJGwK2uSPjj6DzldnI1GeQ8sNFTYwJXZov0md5xOJp5Xxv6La1FtNOstaTpUCxn7t7XxT7I9gWzbVTVq90tEqtTwEtqM+EXFwFv0kY9fy7EEkbkfDHWeRfmZ9554vE08J7U8FGVzX1UEyjC7r7eqII6joPXBntN9HVXL0vrBgKqgvSB1Ms+gsDax2nfHrQzUspKqSnsllBIja56YcKhBN51fOd564cTTxDsj2RbPsVWqqBF1OSDYTAGoeHUem+9rYk7T9jXytTuVBrNM+FW2IkGdtoHrOPb4CppVVRf4VUCfWMSpmmCgcvScOBp5N2j+jE0cqtWm+qolMPVp6b+IAkAzfTMYzHZHsvU4hWahScKy0y5Z5ItAA8txfHvRmDzO/qOY8+XwxLIkkKqTc6FAn1j7sOJp8/wDavs1VyVfuqrBpWUZQdLRbSs3ny88a2h9FNU5bvalRadTu+8WmqnvNp0sCYBPLHqTVoZSQpIJZZUHT5idjiQ1SSWJ8W88/LDgafPXZjgi53NUctT7wFyRUJWdAE+O0WFpmMeo8M7CZPLV0p1V+tGohGqooCqV5LH7xB5nYY16aACyU0Rms5VQC/MSRc4535EwY/XyxOKyMxnfotyq1XqUnKB1JpUjfu2K38yJvHnjyPhHCnzGdTLIks1Rl0m2kAmSZ9mAJv0x76rSbm/XniRCJLaVDEaS4UBiOhO5xeKaeQ9uOwrZKiKqstSnq0mBcGN2OFj15KgElmULEMXiI85scLEs0cWE7U9hsznc2uZyz01GlAS7adBEyRvPUehx6HVbW03JgCTaSAASRynf34z1DtLlMvmjlcwxQ6QzVCYVLSPXp78aKBYg6lN1YbMDzxqerNMhx/OGi9VjUq6VdEVaemfEs8weeKacUqj/V573qlj/h92JO1Zlz/wARQA+A3xf4Vwr7WtWqVGfW7BKeo6VvFxNz9wxvtQ1uLVP6vO+9E/LEX7UqT7Oc8vAk/wCXBTM53Lo1eUYCgoZ7m89BPl88SU6tA6w6GnoRXbU5I0mbggxyNsNAenGKsexnQOvd07+fs4aeNVAbDORH9Ul/ltgqK1I0e8ZSFMBVDksZ9kETYkkWw/KNTZ3p6WSrTALKWJsZgiDBFjhYA78aqbBc5O4+yT8sc/bj2j62B/uV6+nTE/atESmrU6r0qsgKodoqdQbmIMXtgJmu9KqVrVfCVpudTeMwSxA3ncfDFkoLDj7ztmwP9yv5Ylfjzf7Xf/2Fv8sCKlapSI8dVv71RiW6mFNh64m4XUq1GdiapWDBNVwidZLReLWmMLjoX6nHWt/9VPTuF/LDU7QN/tX/AOAflgZQz0NC18xmqv8ABSJ0D1Y7xtMYJfW888KXTLpNgJqVPfyHqTidhw7QEc80Lf1AxDU7W019qtWHl3K4f+xNRJq1K9XzeppHppX88T5bhtNCCKdNY6ICY8yxN8WY0VP/AFehAipWMm8UAcSjtLeQ2Y53+r/DBJUN/GwBOw0gD4AYQU28T+R1H8/LDjQNbtLG5zN+uXGIW7YICZr1QJtNFdsH8pQndnP/ADm199/KMPr5FSOZB6wfvBxmwAF7XUy0rWqERyojDj2kkWasRH9R8djjvGMnQRdTU6Zk2ldJ95EHr1wHp90G8D16BHNW1pPoTMYvGgmvaLfxVuo/0ecOp9pL+1W9+XxHl+IZxQQrU80kx4D3dQdbdcVHzpdoGarZepN6Ve1puFeIn1w/0FB2lv7db35Y44e0YE+OvH/DH54p8TztWlVB1V1SIFy2o2uGEgmLxInE9NK9Ve8y+bqEA+JDKsDF5DTONatEx7UbQ9a3XLG/z98YfT7UAD+krf8Axjf9flgPSzGZXXrq1i86VXVZf7bW8wAPWcFeFZiomVqV6tV6rqY7vXHdiYuQLkn7sZuNgjPae8663vy5viVu1EgjvKvuyzfniQcVUMbOO7BNSXb2dWiU/iG5BttiYcRBNRVWoWpkypqkNuBJH8MXm+CqK9phH9JV/wDjn88cPajfx1IPXLt+BwQy/EFJpaxUQ1VZl8ZIgCR/iAMeYxV/aX2ZqwSugPaqdQUtFxG8EH0OGkQf+phJirUt/s5/PbBLhXFWqshFQPSYspmnoYFRPXFRlrnua9OoUQuA9JmBlTswMXm1sQdl/aXr9Yr2PUriWAp224JWzmTNKgV7xXD6SY1gAgqG2Bg87GMdxf4xxqjk6BrVeRimkx3jRtPKwOFjNm2bpT4h2RymebvsxTcsi3ZDp1DkG9IifPB5zAUDYAKB0AEDHl30hcZ4hls5TSg1RU0q1IICQ/UGB4ri4x6pWJIXUAHKrrAEQ0DUI5XnFl7WMX2jEuT/ALVQ+4Yv8Frnva2rcO4O0QGt8m+WB3aQw9txmqP+Ufni7wQRUqk2l6hj1cj/APnHTH2r8Q1OHVnq5khQEqoiqSQdWk+IRyDAmDyxC/ZtguZWl9mjquimzaodTO/IWj34kzPGqiVaisQEWpTUNuFDz4j8hi5k+L/aV6dUhu6ZdLL/AKwP7I/vT0xBA3AVrvUd0ajTemoKIRqNQGQ4AsCOR3OLfBsg4epWrNL1AqqrRIVZ9uLaiTPuGGcB4uWoVKtYhSKrrpB6NpVR1n8cN4XnzUFUuIbvWUKDsqxYdd8IA3aqRVBIVg9PSuvYSWkgxuLR6jFY6quYCL3i6QNSKCGP9om0KRzmd8XO0ipUCvUcU6NOdbi5JkHTT2k+H3TiFKdbMiAWy+XYToF61derk3QG+/uGNXLQgBpJUanTp/WK0XVTFGmP7bH2iPPF2lwepVvmXNWI0okpRQfe8DpA88FMpkUpqKaqFQfuKPD/AMxmXPmcWCfK8fw/z9cNb7oiTKKiaVAVRbSihV+A9r3k47TpwbLA6aQMPUxaPfp/nhipfpy2/njY6qmPwjDdBI6+7D9NvP8Au/zx0gHl62scERlT084jD8pTlr7HewHzwzTbb/pwu+CeKNtpty984UXabBVv1+fP/wAY7SzIO9o5TEeuAvEeL6woAidzuPQbT6/LFDL8TmVY8rAGJHpe/ocZ1sXON5hG9giZNut7be/AirSbSQy+KfOw8psBY4VSNUzcby23K3h3vhlOvAMjefMXOx29bEjGlNamouYEETf0gi1sPbMFgRUC1acmUqi422O4PSOmLpyxB5n42/7RiHMtEJJsJN467AGAI5jrhZsMyqFfDlqsdctmDqpnppbYH8cW8vVp1KvdVA+Xrc6TNp1HrTfnfkcUIBaDIPv38r9MXmpaqYSsve0/3Q1mkz7DbzBnnjNxs8EdGo9Go9DWzyplGU60P8XOV85xb7O8O7xHSr4VJOrQYNTnLe8jptiouZq5ddTM2Yyw8PeD+ny4J52OtR8MFOy47sECoKlOpenUGzGSWB6N4rg4nLfQOZ7h1OqVapMhQCQYDKCDDdRIxjMx2qyiVGtVcjUi1AwsGPiCz5j5Y3DuGEbg7gxjPdqOJGmO7y+X12h2CwAOgIG8WkbY50V+H18tVoNWdayUaenSztvoFgschMec4WXSkyoe4rrTraEUllsuqUBAMqJ2wLzvEznsm9KnSCVKIBNMXBUfwj42wa4R2jWpppqNcrSCJHikiKhbpog79IwlU3jaCm9CmpJHfKZczdmkmfQEAcpxD2aWanmczX+79fHFnjlH7ajFwKinp+8QY/xDEXZYAsGi5zOY+7/xjWURo+KcLo5ukcvXTUhYFStmRuRU8juPMHCwJ7ecYr5TKrWoLq+0AcxOlYJnyBMCcLHHKs7aLJ59JOWFZVqtpKpMG8mJ5agp+GHsumxmRv5EYwvaDsJVzOa+tUs0tIOACCG1rAjwx8sbyqdrkwoWW9poESY5mLnGpe2ptie0N3nf/S6P+VcW8q4WpVJv4oM25k8/XEXHf6Qf8ZR/yqcD6uZcippYg964aDcEM0T0BBGO+HdoM0Msgeq5PeGsIZHK6beyB88Py/D6Kr4lV2LaiSBZogaRPhCiwHTA6lmnCIGZS5WSP3/WJi9sdfPMVmDcTJB5c99yDi8Ba4dw+hS1ggPLatTwYY7xYQOmBtY0sshYlmFRj3a27yqTEqsCQm34Y5nM8tNO9dS6sxFKmJms3pvoEe/E/COGPratWbVmG9phEUhzSl0PIn3DGbrfQr5HhFR6nf5nQaojSgE06A3gDYsLW2E4Oqnnvck3JNr4kFIQABFtsNC4SaHFUEfyx2oo9/p/PHKYw/T5ffjSIu7nl8sIUfL5YewtP4HHCJsfx9+KGmkOlvQ46aXl/wBJ6csJRva3ocIqbnf3HAVczmFSQY8436bTgbXz63WYgTMgSeQxzOZsG0WkQYufjsPPAzMVoG/rFyJ6RaPPFVyrnJIUkFRaCwPrPkOmIhW5gwN5ke8xIi5tPzxWevuEETvcR6Ajz3OLuQoqwIJDE8hpG3ST7PyxkdStq/f0xeZ2B5DzN5O+LVGswgBZg3CnlPIAH3ke/FhuHEMCoOk3J5e/rifM5JdU7XuOvTpbFgJJTUgOADa0CJ57yYwIq0pMTF5jnP54s8LYxJPPaDv/ACGL4oAk3v5fu+lp/wDOIKGWyqtEqd7neT+hiStk+RHqNJg2/V8EBCwOnODz2wzMUmJLCG0jzmNoHphsDlpsra08LRAOk38iNiPyxSbIvSZ6uVQAt4q2VM6Kkc6fRgZtuMFaFElpiDzsfWL4sVcpJgbAyCJkenOcTKSop5Xj2rLGpSlys6Z9pWF9Ljkeh540GSzCvTVkMhlEE+eMxxDKVUq/WaCjvo+0pkQuYTmY5PbliOnVpOne0y3dVLEKSCGj2Xj97zO4xj3pUnDKanilSskaUpwxtGsxI9YUE4LoAM1VqAppdEUAETImZEefLpgdSrIgCoNCD+AWn9WMz64WaruquyxrVQ2i+xMAi9uZ3xZ+ZVjNgO1I2s4J26g3gf2cVOye6/8AEZi/wxVyefYtSDkatYHMTfpPr8MW+yS+x/v8xHy/HD9OiNnl3CsGLBV2vznl57bYWAfafhlfM0NGWcU6yMGUkwGAsQTBg+7ljuPPlGbaBdovpA+pZsZYUFdAF7xixDAG/gMwLE7431Ur4ShJVgGUnchgD+OM9meymVzlUVa9Au6LuGI1ARAcDcDB2Y5WFoGwHTyxuTtqMZxwHvQB/wDe0v8AKtxgYtLW9VWAVRUqREa2AYySek2m/wAsEuN3qoOf16nfy0JinSUGqTuvesqhjYkFmZjO6qW9Jnpjrj6A9Nyh16SRyLibGwibkjcX5YK5Si9DvRXcDLos1CCSGkmEU76jf44h4nQbMuy0pYEhQTYFiPuAvPQ4sZPKrWdUHiyuXaADP29bmT1VYn3DG8rYLHDKD1HGZqjQ5WKVOLZenyt/Gw+AGDenSAoEAchyw/Ra9zMkkC5w9hYfyxkRA74Y4Ow/QxMUv5YaV2Hv+GCI2veP11x0t8rYeq8sNanfFHXSRb8cNRAT929/TEhW3njgEHy9dsAwi8ch64kQXixkeeGhDMz9+HFY2v8AHfAAOO5EU1NYSVEyL9d/IXxlq2ccW0LeDdb323x6BxDT3T67IVIYiedsYcZNmKBzGj023vE+WNztXWDqHLorqIDASsGJJta3pGNV2V4Yj5YVHSGcWPMLPhI6egwEzWWZilEGO+qXPVdz7oHyxvEQIulRChQAB02Axzy66FTM07DTEgW6W/MDAzOUhonkOZ1W228+mDFWpYbG23IHFMpIYWgmSDP692E6ASjSbkGE3tqsPPzPwxZyFF1csSQCbi+3TqffOCKpBsbepw5x+pONoa2/3b+uOqPd8ccUG388d0mJG/qcQdQdLTHXHTzk/fbDabdevU4Rm/5nEHHUHyI53t0wE4vT+r1GrquqlUUfW6QFiDbvU6MPkR0waqvEk7ReSfngXnOJprSNV7GR4GVtwRuQfTnhcdqdmHdlWjThqIo6lcbPTkX6zMSPzwDJZnRg+kPZNwI5rJmDvAxYfKaT9VRitKtL5R9jTf8AepHmAYIj0wRRERBSdbOoamSJ0vHjU+8H4nDHL4KSIadehSdVb7YFakeNeqt+Ytvi92SN0/32Z+8YG5R4r0FLGA3gm959mTy3jpcYI9k76N577MfeMZ/T0jR8W43SySCtUNmbQp84Jv7gfhhYlz3CqOZotQrprpnxQDBDCYKnkbn447jhlEtrFduqnExmqa5IVtHg090pgtPNhaJ3BI87HHo9UGAXs5C6wL6WgFgPeTgFmu0WWyzJQq5jundoKwYEgEao2kHfBmSJHT3/AAPTzxrXZGN4sftk2/8Arqfv+zTAiuru1RjamrPpHLSKh1EnmSdfw88FOLD7dD1zyf8A60w3NqK2rLIIDQpadgWlj7lk+vy64+1VYPVSgqJHe13alR8hfXU9wBA8pw+iVQLSpGFpjShP73VvVjf0jHMtUDvVrzpWDl8v5ItncebERPnhi1UBUOsgCDvbrjphN90aqmoKggg9bfEeWFUp9Pu2xR4fVVUILASZEwJB2i9xaJxZq5pR7TKPhjNmhIg35n0wyOf4YlBBiBMeXvxwC5kC/liBiUycNZSD+GJ2F+XwwmaeXywRFB69MdUEtfbkMPHl12w7QRt+vPEEaAn8cccnz8sdWYjzw9pvN7YKGcfcnKVh/ZJ36YD5xaS5LwAE6RLnckiTB3Nztgv2ir6KDCJ1iDJi371/SfeRjCiACFpsViB4iZtvsMdMRrOD0tNZajEkCkqoOhZQSfu+ONG+ZA9Rb9Wxk+G8QaoFqIoZqagFTuAF03G8GBfri9k+LCmiit4CQCtzsZsbcoGJZsF6Zsb/ADOGKd7/ADw3KZ2k6+B1Y2MA3GJntt9+MojB8/njjGOfzxYXoPvwzcxN/XAMDWmbevnhxef/ADiRdo8+uESdhvvv+uuAgV/QD1w3M1wilmIAG9z64nMREwfXFDigdgFXSBILMbwZkW8t/eMWALW4ozOutXAmwPsqRf0cxuDhmZprVXwspiJabLJjw+XlyicPqsBEnwXkMYPtbEQbzyHXfD8tw5VlqdPWwFiVhEteAWJOOioaeWNQVcsRpEh6VRdqdUbX5aoHvxYp58VqAeqpGl9NUfwVF3Pow8XqMXMhW792JYlQsWGlQeonczf3YHZ6lozBDmKebU0ap2C1QPC/+U+/HPLq7VyjUP1ikhRSrVFOqIYHcExvInfr54udkzdN5FXM+m64ny2UGqiWHjVUHvVgDbrhvZAWp/73Mz/iXGf0v1Fj6QsxmKeSL5UuGDjvCntCnBkj3xfzwsHc3mkoDvKjimosGJ68vPCxxsZ0yPaH6Phn8xUzJzHdiEDLo1GfZkGdoAxtFAGhVmFVVWd4UACfO2MTxX6RWyecfLNRU5dAO8n+kYkSIMwBfpjdVkAIInSQrLq3hgCAfScWa2sY/i4mvSJ2+vD3fZp+WBlaRTqMo+1qucvT8iXMx1hIE+eCXESe+p/8eI/wL/LENZAuZ0CNOVVnPnWqsYHu1fqMdIqyuTQaU1KqUlFNQTE6fab3mTiX6krr4TrU+y1r+hFjtGM7nW7zUZACsKY8z1Pl54N9niqUisyqMQ3r0A2IEY7+QQ54OhBlgBzA9np6YvV6iFLNpBW5t4o8+eIOG8eWtJaiQFsIO45LfnHkd8S5uvTJBNMHRJUyJgCbjpPLyxd2/AVyrFkQxBgfDlibSLcuuKuUz4ZgrMFcgSvO+0HY4qca4wFbuqB7yt+8i3tzvsDjlq7FvO5oI6of3ryTt/4gnET59A0TNgZG3Sx8oxl89mFpjvANTONGlvx8xf1wzKZ80wC4JUEKOsxqYeg2xvjBt6TXMGYufKdj7/wx3V5T+ukfqMZzL51QB3RAYkbbEG4UTvFoONJSYEErdSsyOeMZTQaZ1BZsZO1+WGZrMKjqtwWBImwMRNyN74shBY8+X693zxne0WcIeiwg/aFVUjkBdhF7bdMSdir21fU9ClyYlp+Fv15YF5Nz3WqKd7w0am3j0xf4/Vp1Yqippqo0U1IglRvHKdV7+WALUHmQbEkmDI846CcbgvZeppzNKqg8LgqwvtF77ztfyxe4tkkqRFSQuoKzGI/vWiLG4jAJQwOqCzC1tl5n37YvZWoIfvNOhbMigSx5+ewv6HFFjKcKq0qi6XVmMFHHsnrMenzxrqtZQ2gsA3S3Pb1wFOXohFFCR1WSZH8QO4MH0xRSr3lcPUJXQ6okxLECZI5kTGFmxq1YCb22Pl69DiVnvt5/r9c8Y8cRNA11M1ahK+1YMu1h8pxpMkrBVBupUMP7JP4fljFx0i/qvYWxR4pXZELIuozt5eVt5+/FnvQoEkCetp/W2BGcp1KmaUAnu0A2NvObwxmMMcQQzGaNNVYqSSQPJf71rCbTgCzstZqhbwtJJBsBuwt0EAHz8sWeBZqrUq1qdY6gvI7NczHlETi9V4YQPs/ZO6teYM/ADYG2NedUVKoRiTrFOACX3NMclQcmMyee2KFVVmmBQLBjpQ1mILbXIHKTglkskQVqVQFgmEtJJsC3IGBYeuG8YealCbDUZFuqxhPdKucOyi05Js8DUSTA8hOwH44q9oOGisjqL6lJQ/21EqfeJXHOKVyrspAMJqCkbnqf1yxSynED9XLgQVdbA2UzJMb6T59cS47ggymYNR8pXmO8IVx0dLOP+kH34vdjzITzqZk/9S4p8KywGZqUQbB1zNMdVYQ0f4vli52PA+zPLVmI/wASj78ccvBd7a9nTnsutNand1Kb6lLeyZEENF/fjuJu2vaP6jl1rBA7u4RQTC2GokxfYRbrhY51m6X8pwmhVzK5mpl0qVkWELLI5EahtIAOk8sEq41sbzJkHljy/tj+1aedIy3fNTqsjUSkxIuFBBAEMCb++2PU82sw1gdI1x/FHiIjkT92NS9rGF4nHfU55Z3fpFNfjtivwmKgeodq9d3PonhHu3OIe19VkBdbEZljPQ92BiXLUdBSj/Bl0nynxPfeTMek464T/pWfFY91Vcf1ggRtefjcYJU3dKNTw6QwDm/M7/EEn44pZjKlBWRdla3OwGoR54J0qxZFNXSyVRpgWYACx+fnjvBay+YWqECEKY8SJ1gSVEbEfMHD8whERBUmJ3EDp7jgPk+HNTroC0GbENIN7dNhc4NvV1DTpiJgHkI/kMUNbMd3l6jm7AkI8SVJET7pPlgDwLNLTcMXhmIAETeeZ33t78GeKU4ypUWlR7m1b+RwytwwacvRUKpJLtUMS2wifUzHljNAvtDmtbBVUgK9lME6gYOI6iOUp+EeOqwAO02/HHKVHTWTUZC1TM7RqIufccWq1DVm6rUz4KZDqAZHW3Lff34yFlKSivSSCKoJmD4BA8OkbzYY3mSolBp5mZjzOwxl+zCLUqVKzrqdACk8iZBPpyxZ49x19fd5dgLjU4Gx5qDf7sSy26BDP11Qsp1ggali6+KR7gIwC7QvqzNHYFBaTBAm1iOcTOCXA+/etrd9VMDQ4aL9Let8AOJ0i+YzRp7U1jfYAcvQ7DFkkuhLXoqQGXT36MWAvziPUGDgBUQSb+OfFc2N5sB8vLBbMM9OGWmCIU6ouZGx5xgfmspbWQUZjOkkz5m/Ik41YL/DBT06CSwNpEjS0STHMSTfAinYrHi8Rt5T8MEuB1YJpqBNUFJOwJi/leMNXhD0swlGpp1RO9ok3+AxPASq0zpIUkVAutTEQQOnMQYxSkl9Mai7iCD4lYAX9CD8jg7Sam1bSGDFlZd5NlMk/rpijWy60M2qjasqtf8AdYjcdP54AW1Ru9PPu6bB5tYkyTO4GoekYNcDz3eA0Ucyv9H/AGgB98yY6Ys1MjTqOGOgOwIYHZgOR++cCex2XTW7wJWdBvaDy8owo0ukOjJUOolfDIuCu9/M4ztA1KeY0aoJgLb2r39YnGwzKqHXwwSRMc1A1fOwxgczV73Nd40qlNwpIJ6gT5ScSXpBjs405mtVI0hdShY3MgsYPpgxrLHSSw8cg9Lbe78MCuzYLZms7N4C7TyvsCfK5+GNFnwJWNxFus88S+qEVDpYxJJgybknbnbbAnNZgMwNMhm1NKgze1hNhgrm8wgfa0cvh9+ACqq1SFFo1aufl6bffjpIiOjXHeNqZhI8TTLdLT6xi4+mlTCpDqf3jYrf94dbnFXhy66rOeUSR7z+GCg4eq5ZmG/LzBI5bbR88SKbSrhKmTri3iei3kCJUel/li72O2piR7WY/wA67YH8Qy5XKv1Q06q+7f5YudjjK0j1Ncz6uv548+U7Go4hwqjm6TUa9MVKftbwVIBgqRcdPecLA3tfVzlLLpUygEgk1R/EumAPO94wsc76zalz/abLUCKdatpNNgSNwurbUJk9bDBosRv8tjafhjGce+jyjnMw2afMGmH0h00SSwEeEyNwMa1BcBRYABR0AEATzsBjU9WMJ2qp6iF/izcH4JiLifEkTNVxpmTpBmBYAD3WwSz9PVmKKm/+mt74QH8MZatXBqOSkKzsSx532HLHTD1Rbuara1WkwDczaSV0ifL+WLoyYZFpEaQTBHMRubW64hocaBXSGk9OnrFveLemBlfjTqzQ6qBFluSPM9Qb4626B7O8Lp+B3rMCFAWVABjaRq+7DqdWnTlalQs4v4F2B5ESZPvHLAJFzPeKppVCzDWFi7DrBkAbb4gTildTqQOqjxSTIImNyBzticgc4nWp6IC1fbUkkGNIYE2mTsMPzGaQZqmdWpBSgwfZJJmR8MA8xxHMqT3ysBGpgQdjb08sMVa6m1FyY12GwPMwNt8XcE/1V9Q8JIDknnbVIt5yMO4tRFNaRpSrFYYrMmwn8cPyvERdqlOqyqPE3j8JO06bXHPCqcaVGkZUAbfaFiS29p6jl54zsScOqVKQcpDKzQCWAgXg/PFAUWRlKmXuItY9bH5+WCVPjFTWUGVEgSRo8Sqee23LD17SVSJp0WNMGAwW1t7gRi8heyZpA94qPSqHcQSpP44H8JDmhmHCamqNIE+1eZ88dqdpa5C/ZMC3smCQT0WBeRivmOO5sS0MqAEMwQgCOpMwfzw2H5B2LMNLN9kNJFmVoEj0OKWZoEsdYG0TILGDI3JIw6pXrNc0qrlhKK4Yr5x1/nit+0HIKhWUGFCgRD84KgSYm2HIEuHcLqBqZjSimbn2udtumLXammpoozkECqIg30kG3W2A+Xz9QbU3IAloBFgIBJ5XHPocL67UfSTSczPdSpuOYFr+uG4DHBKlM5qs5Isiw0/2IMfLFHtMwrVBB1lKIA0m8yPuxNR4ymkRlxIkQUBuNwbcrY5W7R1/D9gEvBGgg3MR+HniBvZbPLl2ZREtYk3LEH2fLBHg9QbA3Z2LKvL2pHxxQr9oi5ASgYUSfDeNpERGxviLM8Weq0CgxCkkIoYEA/3T0I918NwaF80uuKjgGLjULC34AYz2bK97mFQqUaiWsf3g0g/j78UDm6ZNsqSTzYsxaN/cOfpi3lM5RFPUMqWCm5glAdxNoxdggczTR0ZPFrqgSGt4wJkeonBnN1QjaTqd2BsOZF4AwDXtHA8OXjwgoIggbAzFweuI/wD1NVIINMgfvVL8uRtb8LYCnV7xVIZXJBj2TPlflv74xJl6JpeN9Qc/xCOkDqD58sWX7VZjwg02DESBpjUPTpis/H6rw1QN3ZPhMeGZ2n1xdiTg4VTUfUAA4BkgGNPrOL9fiINLSXRRyKmTbbAivxGm9Qu1OSBF+l7R5YqV+ISDoRQjSBa/rO2G4gzk6gq96gcnVRbcW6yPeMEOwsd1QB/96P8AEk4BdkqzfWApMgq6x5lbnB/sV/R5cRYCv7vGmOWd7VtzxJaSBnMKfCerenphYAds+z/1/L90KndsjalJBKsCCCpA+IjphY89x7Syszx/t1Xymdq0YpmlSNPwlZZwYLEHrDEbY9FzFJVchZ02K9YImD6WwPp8OoVHWpUpUHr7U2qBddtonfy3xeEzN5m846fSRlGoh80h1RGYqsPUUwI8t592A/azg9FUapTTS4YLCkkNJ++TvgnngfrFI/7TVn00XnyxV7SZoaVdSCO9EwQRbb3jHXDHe1Ck7JZkKCCmrmoY7xO/vAxAnZ3Nm/dCQZ9pb3sN9vzxqOOA68odtVcKxBiRDGD1BjEvEsmmqtLNTDtTWQxlSf4bwCZxnfxQcZCv39V2y7RVM1AKwnVqDDQeQkbHkfLCehn2pNSagIck+0siXLEAz7N8X8hVc1xSzAPf0FaGvpqrYK55Ej7zh/AMr31PNozsIzJHhc+wsHSDNgb/ABxNgRnMtm63eh6H2bDwKrICvi1SZJmTucczmTzTszLRca6Pdt4038MMIP8AZ5yb4Idn8pr72qWYmnXqIRqMMCgEETFiZBxV4OhNFxUYrTFWpNbWZplWXSvmDfDaIimZKOPq76v3IdYM0xTbWJvYah7sd4hSzlRqROXP2T6hLLcAAQb72388FB4uIIpnS9J2KyYJlQG8jBOH9nc27JWDkstOsyI53IB+cbe7DYE11zHjWllqhDIUBqMpMl9bbHlJAxXymVzNOnRT6uxFNnJMiTqECL8pwZzwzC1y6J39Ioo7tamlqZvJIncg7+WBmcaeHvmadWsNKlVDEypDnUTG55e7C3SnU6Gc0U6ZoOmgrddJ1gIVMyYO9vInFbN5DMutWmmWqKjOrKsiBCkGRMX3gY0+cy1SlSaklVy1aWQ3ZqQCCYG8TF/7WK9Sv9Zyi5jW6mij97TBIJqKuxjkDJw2gPlBml7v/R6jaKXdFWIgt3gaR4v4YHux0d+AQcvWJ73vtXhkMGnbl4YBOLaUXHDzmjVck5cNGo+FxJLDyNrYt8MdjUoM7NTIAAUtIzBamSWF7Qb+7DYH5ipXqSamVqBWphXRdIDMNUNvK3efjiqKNYuj9zmATT7pwpWFGnTqpSbNbn1xcz2br01qNmFqFNRIzFFxCpNvDMQOYjGirVIGpb+AsPOxI+MAx54DMV62aZKyLln+0LXtIkKFO/teG/WcQlMzqZ2oVSC1FhsY7u558zi59ef9nfXNZFa7atwYMBCu0csT8azNRcxQ0rUbXRd2ohiJYBYi/KTthygG5gVqmvVlqil6OmwWJ1EzE85HoTiWpmMySh+r1F0SCVjxDu9Kg33H3AY0OWy70wqM7VCW1Bm9oAkHSTzi+KOd4oUzVFix+rsWotbw6uTTz8Q0/HFAmlRqxSVstWCojKCCskMpVjc765bniLI5avSpNSWjUgsxm2oKVgc4J67jBWrnKlDNOks9KodFMElilXQGHopknFWnm3/Zdas1VzVDOdeozZoHlEYnJUOYFciRlqgITQokEFA6ss3kHwxHnh1ZK+ipTp5aqdbVG1PpkF4MC8EeEyOkYNcHRjVpF2en4dIps+rvpQEuL2gzgFmM5UWjm2NSoClcpSqFzFODs29vcd8OSJlq1xUFVctWaNbAFhIZyoIU8lAWB64p9zW7lqSUK1wVAMBV8ZYGJnVBj3YP8ZWoK2STvDqqGKmgwrwskjkBN/fjvD6rV8zm0dmVaQUJBiCQSWt6DfphygxP7GzP9Q8bxbHc7wjMU6ZqPSIUXNwdPKWHIY1mezjnKIKNQvUFMVNYF2Ckb2tqIIk9DiTi3EBVyRrJdaqgR0khWBHkZxuW2irwbs8lNKeZDE1CsiNhIiABvbri12SQr3SncfWJ91VcWeGuRl6IgkhQbDeB/wCMQdj5JpT/AAVjB/3qzjOXgl7e9pauRy9OpSRWerU0guCVUATyIuZgT0OFjQ5rKUq9NqVZFqU3N1bYRzB3B8xGOY41LHnfa7sZn8xnTmKBUoxUITUju4AEmfZEybY9TeoWIMhjADMLBiBdo5SRjEcV+kDLZWsMo9Oo+hx3lRWA0yLgA+1aDyxtdBB3BEAgiwIIkEes41NbJpieNU6lSTTpmoO/rBtJAIUgC085/HFMcHfTpNKpokNpVQC0bAkvA3O0429bgdFpdqCEm7NpF/OeW2+IBwahcdym9vDjpMtKzOaz2aYFTki1PozKTPI9AR5YateqVCPw5mAMiSpg9b/fjT1OC0R7VFPIFcdXgtEmRQWNtsZtAAcWzGoN+z3kDSDKyBzE9D+GIctnatIFafDXUMPEF0jUOpjfn8MaMcFoE6Voib2v+ueHZng9BXvSAEaQb3I3j44DL5TO1KchOHVEDbgQNXre5xE1a2j9mvpmdIAgnrExONUvAqbf6nb1/PDf2RR/q/dJj4TiDNrnWZ+8/Z1XWRGq0x0mbcrYno8WqAQMjWC7BQFj9XwcbgNIe1Sj3t+eJV4FSN1okibQW/PF2Mwc4dTOchX1FQCRaQNgYInCqZzUvdNw+qaQ2pwAPgDfGkbhVHmhn++3wN8SLwKiIJRv8bfniW7VnU4hpcVfqGY7wCFfnHQeLY/hivSzlMKyrw/MKtT+kAnxHa/ivIseuNP+xKbHwox6DW/52wxeEUuasIn995HlvgjNPxL7PufqNcUQI0xy5DfbyxxOIKGpuuSzGumNKEgnSIi0ta2NRU4GgUHTUA2/pHj/ADY5l+BUiSFFTr/SP1/vYKy5zqadIyOY06tRQg6SSZJjVBE8sW6faRpB+q5ja3g93XBzM8CpodJFQG3+tf8APDqnAqQEjvb/APuv+f6nDYyy8Qp7Lka5QNrCaTpDddM6d74dV4tNVaxyeYNUbNew6ATseYxpU4NTb+tnl9q//dhV+DU1MTWBHLvanS/722LsAG4+zb5TMe5Y+42xWObpd2KRyGYNINIWCQDO86pmb41ScBTSW+2gCSe9qW8/axwcGpxY1fI96/8A3Ym0ZdeKJJIyWYljqJIJMxAO9jpthi5un3Ro/UMx3ZOorBgzvPiuDvGNUvBFRr96LTeq8EfHyxInBFYEjvY6iq//AHcsNjMDiyColUZLMF1UqpIJIHQSbWxD9apBKifUMwadW7qQSGPW5sfPGp/YlMkAGr5RVe/ztiapwBBEmrfb7Z/+7Dasq+fRjTY5LNTSA7s38P8A1fqMdzXFA7tU+p5jUw0sQCuoTs0NcX59TjTU+AJA096ZNj3r8v8Amvvhg4PTNpqk7f0jz/m9cNozlPiCIWK5LMBmTQSARI5KPFYDyw3I1UNJ8uMpWoI+x0lgG6xNrgTjT1uA0xpLd7tY96/5746nZ+k2/eHbeo//AHYu/oxFThuYV1dhUJSIKapgbACLSBf34N9mlcNTLqUc06rMpsRqrA4OVOBURb7UNMGatT4b4ly/CEpkuFIaAuokkxvFyemLllsBvpD4fmK+TT6rqcpU1VUUwzLBiOoDb+uO4JcV4xSylMV6xIXUAoXdjuYm23PCxyrN089+lrgtNHpZlZD1x9oJGmQu4ETJi98az6J89UrZIiq5cUqqok7qrU1YrO8SxjphYWE/ks9YLhXG654wapqMW+saI1HTp7wLpiYjSTba+2PQ/pV4nVy2TLUW0Fq/dmP4YNsLCwifA76HuKVa+XrU6rF1p1FKE3I1TKz/AA+EWxke0XbLOZXiGaNGqVis6AcgqTpEdMLCxfhXov0pZp6XDsxUpHQ7NTErYgPpLQdxucZv6M+OVq1bOU6ra0FKk4UyQrCFlb2kMZ6wOmOYWJ9PoV2+7SZqnxYBKzqKaoqhSQACJNha8m+N3n8/U/ZS5nUe+OUpsX5liqyfXxG+FhYT1IC/Rn2ozGaqVKNZgyDL1HFrqyuqiD6McU/pc4vXy1Ve4qug0LYG3tap9ZG/TCwsSfV+Nhw7iD1uG0828d82WLlgIlgI1R1O588eTfRRxWt+1aU1Gbvg61NRJ1AIzCfQqD5YWFi3xWk+lvi9ahWyq0qjIAjVPCSJINp6jyxt+y2betw3K1qh1VHo1NTHc6Z0k+mFhY1/Zl5b9EXG8w3FKSPVd1zBcVQ7Ehh3bNsbTKC/LljTfTRWejQoim7IC7EgGJKkATztJwsLEn1fgz9FuaetwuiahLFKlRATc6ZDAE84LH3Y884P24zy8QWmK7FHzIVlNwVNXSVg8oPyGFhYz8L8bD6ZM29PJU1psVFSuQ8GCQASB6Th/wBDvF62aoVFzFRqnc1KaUy12CsrkidyJQRPnhYWLfT6wme7T5qnxZ3WqwK5jSOmnVp0kbaSOWPQ/pYzT0MgxosUL1dBIP7pkkD4YWFh9J4pfQznnq5avRqHUtGoppk7jWDqE8xN8Yj6RuN5hOK1ylZ17ioBS0sQEAA2A+fXCwsPhXqH0rZx6OQzDUzpLGmpI3AaNUdJ/HA36GXLcLrgmdOY8M8pVZjpM4WFhfYfRx3LZuoTfu9Kp0A0zYeuC3HPZzDAkMKOoMLEHRMjCwsaaV+B/wBBUHLu5jzEQceUfTHm3Ocp0dbCmtBWCgwNUtfzNhfCwsTJMm+7McUq1ODU8y7Fqy0Kw1Hc92zKhPMmAL84x5l9F3Eav7Ty6940Vg61JPtjSzQ3XxCb7YWFiI0X0zOS2WpT4FV3j+1qVZPu+/CwsLEy9H//2Q==">
            <a:extLst>
              <a:ext uri="{FF2B5EF4-FFF2-40B4-BE49-F238E27FC236}">
                <a16:creationId xmlns:a16="http://schemas.microsoft.com/office/drawing/2014/main" id="{7ACA05D0-ABD8-4132-A1A6-812AF1A90A9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9" name="Picture 8">
            <a:extLst>
              <a:ext uri="{FF2B5EF4-FFF2-40B4-BE49-F238E27FC236}">
                <a16:creationId xmlns:a16="http://schemas.microsoft.com/office/drawing/2014/main" id="{831C729C-B87B-4B27-8304-5D0ADA06BF17}"/>
              </a:ext>
            </a:extLst>
          </p:cNvPr>
          <p:cNvPicPr>
            <a:picLocks noChangeAspect="1"/>
          </p:cNvPicPr>
          <p:nvPr/>
        </p:nvPicPr>
        <p:blipFill>
          <a:blip r:embed="rId9"/>
          <a:stretch>
            <a:fillRect/>
          </a:stretch>
        </p:blipFill>
        <p:spPr>
          <a:xfrm>
            <a:off x="8326252" y="2987115"/>
            <a:ext cx="2667000" cy="1714500"/>
          </a:xfrm>
          <a:prstGeom prst="rect">
            <a:avLst/>
          </a:prstGeom>
        </p:spPr>
      </p:pic>
      <p:pic>
        <p:nvPicPr>
          <p:cNvPr id="10" name="Picture 9">
            <a:extLst>
              <a:ext uri="{FF2B5EF4-FFF2-40B4-BE49-F238E27FC236}">
                <a16:creationId xmlns:a16="http://schemas.microsoft.com/office/drawing/2014/main" id="{6B9793D0-13DB-415B-8BE3-CBBF12317C1B}"/>
              </a:ext>
            </a:extLst>
          </p:cNvPr>
          <p:cNvPicPr>
            <a:picLocks noChangeAspect="1"/>
          </p:cNvPicPr>
          <p:nvPr/>
        </p:nvPicPr>
        <p:blipFill>
          <a:blip r:embed="rId10"/>
          <a:stretch>
            <a:fillRect/>
          </a:stretch>
        </p:blipFill>
        <p:spPr>
          <a:xfrm>
            <a:off x="3341594" y="4701614"/>
            <a:ext cx="2143125" cy="2133600"/>
          </a:xfrm>
          <a:prstGeom prst="rect">
            <a:avLst/>
          </a:prstGeom>
        </p:spPr>
      </p:pic>
      <p:pic>
        <p:nvPicPr>
          <p:cNvPr id="11" name="Picture 10">
            <a:extLst>
              <a:ext uri="{FF2B5EF4-FFF2-40B4-BE49-F238E27FC236}">
                <a16:creationId xmlns:a16="http://schemas.microsoft.com/office/drawing/2014/main" id="{46FE0455-9CC2-4865-845C-CCDA2ED903A2}"/>
              </a:ext>
            </a:extLst>
          </p:cNvPr>
          <p:cNvPicPr>
            <a:picLocks noChangeAspect="1"/>
          </p:cNvPicPr>
          <p:nvPr/>
        </p:nvPicPr>
        <p:blipFill>
          <a:blip r:embed="rId11"/>
          <a:stretch>
            <a:fillRect/>
          </a:stretch>
        </p:blipFill>
        <p:spPr>
          <a:xfrm>
            <a:off x="5743015" y="4884831"/>
            <a:ext cx="2247900" cy="1619250"/>
          </a:xfrm>
          <a:prstGeom prst="rect">
            <a:avLst/>
          </a:prstGeom>
        </p:spPr>
      </p:pic>
    </p:spTree>
    <p:extLst>
      <p:ext uri="{BB962C8B-B14F-4D97-AF65-F5344CB8AC3E}">
        <p14:creationId xmlns:p14="http://schemas.microsoft.com/office/powerpoint/2010/main" val="3807255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098" y="190314"/>
            <a:ext cx="10515600" cy="1325563"/>
          </a:xfrm>
        </p:spPr>
        <p:txBody>
          <a:bodyPr/>
          <a:lstStyle/>
          <a:p>
            <a:pPr algn="ctr"/>
            <a:r>
              <a:rPr lang="en-US" dirty="0">
                <a:latin typeface="Times New Roman" panose="02020603050405020304" pitchFamily="18" charset="0"/>
                <a:cs typeface="Times New Roman" panose="02020603050405020304" pitchFamily="18" charset="0"/>
              </a:rPr>
              <a:t>Sputnik, then Earthrise over the Moon, 1968 and Moon Landing, 1969</a:t>
            </a:r>
          </a:p>
        </p:txBody>
      </p:sp>
      <p:pic>
        <p:nvPicPr>
          <p:cNvPr id="4" name="Content Placeholder 3" descr="La Tierra plana | El Arte de la Histori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55225" y="1617355"/>
            <a:ext cx="4482072" cy="4885092"/>
          </a:xfrm>
        </p:spPr>
      </p:pic>
      <p:pic>
        <p:nvPicPr>
          <p:cNvPr id="1026" name="Picture 2" descr="https://tse1.mm.bing.net/th?id=OIP.lGl4hJ0J2un9fKA-lrNAsQEsEF&amp;pid=15.1&amp;P=0&amp;w=174&amp;h=153">
            <a:extLst>
              <a:ext uri="{FF2B5EF4-FFF2-40B4-BE49-F238E27FC236}">
                <a16:creationId xmlns:a16="http://schemas.microsoft.com/office/drawing/2014/main" id="{1549A263-FF59-4307-916B-4C1D0E21FA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987" y="1431829"/>
            <a:ext cx="2971240" cy="25955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se1.mm.bing.net/th?id=OIP.9LQaJRoAeqoLLdpD4iCw8wEsDI&amp;pid=15.1&amp;P=0&amp;w=225&amp;h=152">
            <a:extLst>
              <a:ext uri="{FF2B5EF4-FFF2-40B4-BE49-F238E27FC236}">
                <a16:creationId xmlns:a16="http://schemas.microsoft.com/office/drawing/2014/main" id="{A732C41E-35EC-4DD9-BA2A-64903788B5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8307" y="4313703"/>
            <a:ext cx="3092826" cy="2061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927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America Exceptionalism: What is it?</a:t>
            </a:r>
            <a:endParaRPr lang="en-US" dirty="0"/>
          </a:p>
        </p:txBody>
      </p:sp>
      <p:sp>
        <p:nvSpPr>
          <p:cNvPr id="3" name="Content Placeholder 2"/>
          <p:cNvSpPr>
            <a:spLocks noGrp="1"/>
          </p:cNvSpPr>
          <p:nvPr>
            <p:ph idx="1"/>
          </p:nvPr>
        </p:nvSpPr>
        <p:spPr/>
        <p:txBody>
          <a:bodyPr>
            <a:noAutofit/>
          </a:bodyPr>
          <a:lstStyle/>
          <a:p>
            <a:r>
              <a:rPr lang="en-US" sz="2300" i="1" dirty="0">
                <a:latin typeface="Times New Roman" panose="02020603050405020304" pitchFamily="18" charset="0"/>
                <a:cs typeface="Times New Roman" panose="02020603050405020304" pitchFamily="18" charset="0"/>
              </a:rPr>
              <a:t>The position of the Americans therefore is quite exceptional. Americans have an immense opinion of themselves. </a:t>
            </a:r>
            <a:r>
              <a:rPr lang="en-US" sz="2300" dirty="0">
                <a:latin typeface="Times New Roman" panose="02020603050405020304" pitchFamily="18" charset="0"/>
                <a:cs typeface="Times New Roman" panose="02020603050405020304" pitchFamily="18" charset="0"/>
              </a:rPr>
              <a:t>Alexis de Tocqueville</a:t>
            </a:r>
          </a:p>
          <a:p>
            <a:r>
              <a:rPr lang="en-US" sz="2300" dirty="0">
                <a:latin typeface="Times New Roman" panose="02020603050405020304" pitchFamily="18" charset="0"/>
                <a:cs typeface="Times New Roman" panose="02020603050405020304" pitchFamily="18" charset="0"/>
              </a:rPr>
              <a:t>Emerson in “American Scholar” calls for a new, distinctly American cultural identity.</a:t>
            </a:r>
            <a:endParaRPr lang="en-US" sz="2300" i="1"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We have our mythic history, always upright, generally true but with a bit of embellishment (and ignoring the nasty bits). Individualism is a big deal, along with freedom, democracy, self-reliance, property rights, market economics, and so on.</a:t>
            </a:r>
          </a:p>
          <a:p>
            <a:r>
              <a:rPr lang="en-US" sz="2300" dirty="0">
                <a:latin typeface="Times New Roman" panose="02020603050405020304" pitchFamily="18" charset="0"/>
                <a:cs typeface="Times New Roman" panose="02020603050405020304" pitchFamily="18" charset="0"/>
              </a:rPr>
              <a:t>In the Declaration of Independence, Jefferson used Scottish Enlightenment values (especially John Locke) to focus on the “social contract” of people’s “inalienable rights” to form a government based on freedom and democracy.</a:t>
            </a:r>
          </a:p>
          <a:p>
            <a:r>
              <a:rPr lang="en-US" sz="2300" dirty="0">
                <a:latin typeface="Times New Roman" panose="02020603050405020304" pitchFamily="18" charset="0"/>
                <a:cs typeface="Times New Roman" panose="02020603050405020304" pitchFamily="18" charset="0"/>
              </a:rPr>
              <a:t>Consider “manifest destiny”: the concept of expanding across the entire continent. The term was coined by journalist John O’Sullivan, not by coincidence just before the Mexican-American War.</a:t>
            </a:r>
          </a:p>
        </p:txBody>
      </p:sp>
    </p:spTree>
    <p:extLst>
      <p:ext uri="{BB962C8B-B14F-4D97-AF65-F5344CB8AC3E}">
        <p14:creationId xmlns:p14="http://schemas.microsoft.com/office/powerpoint/2010/main" val="908525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National Parks, Ansel Adams &amp; Stamps</a:t>
            </a:r>
          </a:p>
        </p:txBody>
      </p:sp>
      <p:pic>
        <p:nvPicPr>
          <p:cNvPr id="4" name="Content Placeholder 3" descr="denniswitmer.files.wordpress.com/2012/05/aa-blog-image.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6912" y="1933387"/>
            <a:ext cx="2900892" cy="4351338"/>
          </a:xfrm>
        </p:spPr>
      </p:pic>
      <p:pic>
        <p:nvPicPr>
          <p:cNvPr id="5" name="Picture 4" descr="Moon and Half Dome, Yosemite Valley, California / Ansel Ad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5203" y="1976718"/>
            <a:ext cx="3330226" cy="4545758"/>
          </a:xfrm>
          <a:prstGeom prst="rect">
            <a:avLst/>
          </a:prstGeom>
        </p:spPr>
      </p:pic>
      <p:pic>
        <p:nvPicPr>
          <p:cNvPr id="2050" name="Picture 2" descr="https://tse4.mm.bing.net/th?id=OIP.OJ4DXwQSAq3eUp3qCYEOnAEHDt&amp;pid=15.1&amp;P=0&amp;w=178&amp;h=162">
            <a:extLst>
              <a:ext uri="{FF2B5EF4-FFF2-40B4-BE49-F238E27FC236}">
                <a16:creationId xmlns:a16="http://schemas.microsoft.com/office/drawing/2014/main" id="{3D02ECCB-A10F-47AF-8D41-B768354693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48" y="2277036"/>
            <a:ext cx="3951111" cy="3573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239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D117-684C-4F8A-A1CF-6CEB858CE698}"/>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Maybe Not</a:t>
            </a:r>
          </a:p>
        </p:txBody>
      </p:sp>
      <p:pic>
        <p:nvPicPr>
          <p:cNvPr id="6" name="Picture 5">
            <a:extLst>
              <a:ext uri="{FF2B5EF4-FFF2-40B4-BE49-F238E27FC236}">
                <a16:creationId xmlns:a16="http://schemas.microsoft.com/office/drawing/2014/main" id="{16517BCC-0E68-487E-BB73-8FC917CDDB16}"/>
              </a:ext>
            </a:extLst>
          </p:cNvPr>
          <p:cNvPicPr>
            <a:picLocks noChangeAspect="1"/>
          </p:cNvPicPr>
          <p:nvPr/>
        </p:nvPicPr>
        <p:blipFill>
          <a:blip r:embed="rId2"/>
          <a:stretch>
            <a:fillRect/>
          </a:stretch>
        </p:blipFill>
        <p:spPr>
          <a:xfrm>
            <a:off x="5175716" y="2777657"/>
            <a:ext cx="2333625" cy="1962150"/>
          </a:xfrm>
          <a:prstGeom prst="rect">
            <a:avLst/>
          </a:prstGeom>
        </p:spPr>
      </p:pic>
      <p:sp>
        <p:nvSpPr>
          <p:cNvPr id="8" name="Content Placeholder 7">
            <a:extLst>
              <a:ext uri="{FF2B5EF4-FFF2-40B4-BE49-F238E27FC236}">
                <a16:creationId xmlns:a16="http://schemas.microsoft.com/office/drawing/2014/main" id="{3995F705-18D1-4E76-BD94-75A4A2006E0C}"/>
              </a:ext>
            </a:extLst>
          </p:cNvPr>
          <p:cNvSpPr>
            <a:spLocks noGrp="1"/>
          </p:cNvSpPr>
          <p:nvPr>
            <p:ph idx="1"/>
          </p:nvPr>
        </p:nvSpPr>
        <p:spPr/>
        <p:txBody>
          <a:bodyPr/>
          <a:lstStyle/>
          <a:p>
            <a:pPr>
              <a:lnSpc>
                <a:spcPct val="100000"/>
              </a:lnSpc>
            </a:pPr>
            <a:r>
              <a:rPr lang="en-US" dirty="0"/>
              <a:t>DW Griffith: Director of        NRA: Declared                 Confederate</a:t>
            </a:r>
          </a:p>
          <a:p>
            <a:pPr marL="0" indent="0">
              <a:buNone/>
            </a:pPr>
            <a:r>
              <a:rPr lang="en-US" dirty="0"/>
              <a:t>   Birth of a Nation                   Unconstitutional              Generals</a:t>
            </a:r>
          </a:p>
        </p:txBody>
      </p:sp>
      <p:pic>
        <p:nvPicPr>
          <p:cNvPr id="9" name="Picture 8">
            <a:extLst>
              <a:ext uri="{FF2B5EF4-FFF2-40B4-BE49-F238E27FC236}">
                <a16:creationId xmlns:a16="http://schemas.microsoft.com/office/drawing/2014/main" id="{77F19F38-8BEF-4879-AE8E-8439CBD6DE2D}"/>
              </a:ext>
            </a:extLst>
          </p:cNvPr>
          <p:cNvPicPr>
            <a:picLocks noChangeAspect="1"/>
          </p:cNvPicPr>
          <p:nvPr/>
        </p:nvPicPr>
        <p:blipFill>
          <a:blip r:embed="rId3"/>
          <a:stretch>
            <a:fillRect/>
          </a:stretch>
        </p:blipFill>
        <p:spPr>
          <a:xfrm>
            <a:off x="1601601" y="2826963"/>
            <a:ext cx="2238375" cy="1428750"/>
          </a:xfrm>
          <a:prstGeom prst="rect">
            <a:avLst/>
          </a:prstGeom>
        </p:spPr>
      </p:pic>
      <p:pic>
        <p:nvPicPr>
          <p:cNvPr id="10" name="Picture 9">
            <a:extLst>
              <a:ext uri="{FF2B5EF4-FFF2-40B4-BE49-F238E27FC236}">
                <a16:creationId xmlns:a16="http://schemas.microsoft.com/office/drawing/2014/main" id="{D34E130D-881E-4A27-8772-CB2A89C65FB0}"/>
              </a:ext>
            </a:extLst>
          </p:cNvPr>
          <p:cNvPicPr>
            <a:picLocks noChangeAspect="1"/>
          </p:cNvPicPr>
          <p:nvPr/>
        </p:nvPicPr>
        <p:blipFill>
          <a:blip r:embed="rId4"/>
          <a:stretch>
            <a:fillRect/>
          </a:stretch>
        </p:blipFill>
        <p:spPr>
          <a:xfrm>
            <a:off x="8306779" y="2733675"/>
            <a:ext cx="2657475" cy="1724025"/>
          </a:xfrm>
          <a:prstGeom prst="rect">
            <a:avLst/>
          </a:prstGeom>
        </p:spPr>
      </p:pic>
      <p:pic>
        <p:nvPicPr>
          <p:cNvPr id="11" name="Picture 10">
            <a:extLst>
              <a:ext uri="{FF2B5EF4-FFF2-40B4-BE49-F238E27FC236}">
                <a16:creationId xmlns:a16="http://schemas.microsoft.com/office/drawing/2014/main" id="{1C7EB3FA-C7E5-4C6C-9C73-084C2444D20D}"/>
              </a:ext>
            </a:extLst>
          </p:cNvPr>
          <p:cNvPicPr>
            <a:picLocks noChangeAspect="1"/>
          </p:cNvPicPr>
          <p:nvPr/>
        </p:nvPicPr>
        <p:blipFill>
          <a:blip r:embed="rId5"/>
          <a:stretch>
            <a:fillRect/>
          </a:stretch>
        </p:blipFill>
        <p:spPr>
          <a:xfrm>
            <a:off x="1824318" y="4468913"/>
            <a:ext cx="1882307" cy="2218758"/>
          </a:xfrm>
          <a:prstGeom prst="rect">
            <a:avLst/>
          </a:prstGeom>
        </p:spPr>
      </p:pic>
      <p:pic>
        <p:nvPicPr>
          <p:cNvPr id="12" name="Picture 11">
            <a:extLst>
              <a:ext uri="{FF2B5EF4-FFF2-40B4-BE49-F238E27FC236}">
                <a16:creationId xmlns:a16="http://schemas.microsoft.com/office/drawing/2014/main" id="{E5ADCB15-B749-41CA-AC38-E4C0B05C0E86}"/>
              </a:ext>
            </a:extLst>
          </p:cNvPr>
          <p:cNvPicPr>
            <a:picLocks noChangeAspect="1"/>
          </p:cNvPicPr>
          <p:nvPr/>
        </p:nvPicPr>
        <p:blipFill>
          <a:blip r:embed="rId6"/>
          <a:stretch>
            <a:fillRect/>
          </a:stretch>
        </p:blipFill>
        <p:spPr>
          <a:xfrm>
            <a:off x="5036763" y="4982696"/>
            <a:ext cx="2676525" cy="1704975"/>
          </a:xfrm>
          <a:prstGeom prst="rect">
            <a:avLst/>
          </a:prstGeom>
        </p:spPr>
      </p:pic>
      <p:pic>
        <p:nvPicPr>
          <p:cNvPr id="14" name="Picture 13">
            <a:extLst>
              <a:ext uri="{FF2B5EF4-FFF2-40B4-BE49-F238E27FC236}">
                <a16:creationId xmlns:a16="http://schemas.microsoft.com/office/drawing/2014/main" id="{E12C1102-BFEE-4FF9-B9A4-30D515D086A7}"/>
              </a:ext>
            </a:extLst>
          </p:cNvPr>
          <p:cNvPicPr>
            <a:picLocks noChangeAspect="1"/>
          </p:cNvPicPr>
          <p:nvPr/>
        </p:nvPicPr>
        <p:blipFill>
          <a:blip r:embed="rId7"/>
          <a:stretch>
            <a:fillRect/>
          </a:stretch>
        </p:blipFill>
        <p:spPr>
          <a:xfrm>
            <a:off x="8812048" y="4612342"/>
            <a:ext cx="1740951" cy="2126876"/>
          </a:xfrm>
          <a:prstGeom prst="rect">
            <a:avLst/>
          </a:prstGeom>
        </p:spPr>
      </p:pic>
    </p:spTree>
    <p:extLst>
      <p:ext uri="{BB962C8B-B14F-4D97-AF65-F5344CB8AC3E}">
        <p14:creationId xmlns:p14="http://schemas.microsoft.com/office/powerpoint/2010/main" val="3964435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6083F-7DA0-44D2-A025-3462923EEA00}"/>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Interesting</a:t>
            </a:r>
          </a:p>
        </p:txBody>
      </p:sp>
      <p:sp>
        <p:nvSpPr>
          <p:cNvPr id="3" name="Content Placeholder 2">
            <a:extLst>
              <a:ext uri="{FF2B5EF4-FFF2-40B4-BE49-F238E27FC236}">
                <a16:creationId xmlns:a16="http://schemas.microsoft.com/office/drawing/2014/main" id="{A642A3F7-6902-4453-A0AC-C231770D0A67}"/>
              </a:ext>
            </a:extLst>
          </p:cNvPr>
          <p:cNvSpPr>
            <a:spLocks noGrp="1"/>
          </p:cNvSpPr>
          <p:nvPr>
            <p:ph idx="1"/>
          </p:nvPr>
        </p:nvSpPr>
        <p:spPr/>
        <p:txBody>
          <a:bodyPr>
            <a:normAutofit fontScale="85000" lnSpcReduction="20000"/>
          </a:bodyPr>
          <a:lstStyle/>
          <a:p>
            <a:r>
              <a:rPr lang="en-US" dirty="0">
                <a:latin typeface="Times New Roman" panose="02020603050405020304" pitchFamily="18" charset="0"/>
                <a:cs typeface="Times New Roman" panose="02020603050405020304" pitchFamily="18" charset="0"/>
              </a:rPr>
              <a:t>Prohibition                              Buffalo Soldiers            Charles Lindbergh</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What about: J. Edgar Hoover, Alexis de Tocqueville, Robert Morris, Aaron Burr, Huey Long, Joe McCarthy, Texas Rangers, First Bank of the United States, Billy the Kid?</a:t>
            </a:r>
          </a:p>
        </p:txBody>
      </p:sp>
      <p:pic>
        <p:nvPicPr>
          <p:cNvPr id="4" name="Picture 3">
            <a:extLst>
              <a:ext uri="{FF2B5EF4-FFF2-40B4-BE49-F238E27FC236}">
                <a16:creationId xmlns:a16="http://schemas.microsoft.com/office/drawing/2014/main" id="{618980D3-29B8-498A-B8CB-97C0682B67A9}"/>
              </a:ext>
            </a:extLst>
          </p:cNvPr>
          <p:cNvPicPr>
            <a:picLocks noChangeAspect="1"/>
          </p:cNvPicPr>
          <p:nvPr/>
        </p:nvPicPr>
        <p:blipFill>
          <a:blip r:embed="rId2"/>
          <a:stretch>
            <a:fillRect/>
          </a:stretch>
        </p:blipFill>
        <p:spPr>
          <a:xfrm>
            <a:off x="989339" y="2300567"/>
            <a:ext cx="2781300" cy="2857500"/>
          </a:xfrm>
          <a:prstGeom prst="rect">
            <a:avLst/>
          </a:prstGeom>
        </p:spPr>
      </p:pic>
      <p:pic>
        <p:nvPicPr>
          <p:cNvPr id="6" name="Picture 5">
            <a:extLst>
              <a:ext uri="{FF2B5EF4-FFF2-40B4-BE49-F238E27FC236}">
                <a16:creationId xmlns:a16="http://schemas.microsoft.com/office/drawing/2014/main" id="{1D22B2EA-86D2-4E38-A853-614ACB25B969}"/>
              </a:ext>
            </a:extLst>
          </p:cNvPr>
          <p:cNvPicPr>
            <a:picLocks noChangeAspect="1"/>
          </p:cNvPicPr>
          <p:nvPr/>
        </p:nvPicPr>
        <p:blipFill>
          <a:blip r:embed="rId3"/>
          <a:stretch>
            <a:fillRect/>
          </a:stretch>
        </p:blipFill>
        <p:spPr>
          <a:xfrm>
            <a:off x="4576006" y="2383490"/>
            <a:ext cx="2295525" cy="2857500"/>
          </a:xfrm>
          <a:prstGeom prst="rect">
            <a:avLst/>
          </a:prstGeom>
        </p:spPr>
      </p:pic>
      <p:pic>
        <p:nvPicPr>
          <p:cNvPr id="7" name="Picture 6">
            <a:extLst>
              <a:ext uri="{FF2B5EF4-FFF2-40B4-BE49-F238E27FC236}">
                <a16:creationId xmlns:a16="http://schemas.microsoft.com/office/drawing/2014/main" id="{667775A4-0C12-4DF3-ABDC-426610D6519F}"/>
              </a:ext>
            </a:extLst>
          </p:cNvPr>
          <p:cNvPicPr>
            <a:picLocks noChangeAspect="1"/>
          </p:cNvPicPr>
          <p:nvPr/>
        </p:nvPicPr>
        <p:blipFill>
          <a:blip r:embed="rId4"/>
          <a:stretch>
            <a:fillRect/>
          </a:stretch>
        </p:blipFill>
        <p:spPr>
          <a:xfrm>
            <a:off x="7658968" y="2383490"/>
            <a:ext cx="2655765" cy="2691654"/>
          </a:xfrm>
          <a:prstGeom prst="rect">
            <a:avLst/>
          </a:prstGeom>
        </p:spPr>
      </p:pic>
    </p:spTree>
    <p:extLst>
      <p:ext uri="{BB962C8B-B14F-4D97-AF65-F5344CB8AC3E}">
        <p14:creationId xmlns:p14="http://schemas.microsoft.com/office/powerpoint/2010/main" val="4160553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FD3C1-F881-41CA-9303-8B8A3E74B476}"/>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Still Interesting</a:t>
            </a:r>
          </a:p>
        </p:txBody>
      </p:sp>
      <p:sp>
        <p:nvSpPr>
          <p:cNvPr id="3" name="Content Placeholder 2">
            <a:extLst>
              <a:ext uri="{FF2B5EF4-FFF2-40B4-BE49-F238E27FC236}">
                <a16:creationId xmlns:a16="http://schemas.microsoft.com/office/drawing/2014/main" id="{C5AD87F9-B35F-4D45-B39D-00DC28AC47F4}"/>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Normal Rockwell							      Nixon</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pic>
        <p:nvPicPr>
          <p:cNvPr id="4" name="Picture 3">
            <a:extLst>
              <a:ext uri="{FF2B5EF4-FFF2-40B4-BE49-F238E27FC236}">
                <a16:creationId xmlns:a16="http://schemas.microsoft.com/office/drawing/2014/main" id="{F3C465A4-672D-4EF0-9E92-AE729B0F23CD}"/>
              </a:ext>
            </a:extLst>
          </p:cNvPr>
          <p:cNvPicPr>
            <a:picLocks noChangeAspect="1"/>
          </p:cNvPicPr>
          <p:nvPr/>
        </p:nvPicPr>
        <p:blipFill>
          <a:blip r:embed="rId2"/>
          <a:stretch>
            <a:fillRect/>
          </a:stretch>
        </p:blipFill>
        <p:spPr>
          <a:xfrm>
            <a:off x="1204912" y="2717427"/>
            <a:ext cx="1857375" cy="2857500"/>
          </a:xfrm>
          <a:prstGeom prst="rect">
            <a:avLst/>
          </a:prstGeom>
        </p:spPr>
      </p:pic>
      <p:pic>
        <p:nvPicPr>
          <p:cNvPr id="5" name="Picture 4">
            <a:extLst>
              <a:ext uri="{FF2B5EF4-FFF2-40B4-BE49-F238E27FC236}">
                <a16:creationId xmlns:a16="http://schemas.microsoft.com/office/drawing/2014/main" id="{0B80947E-AD95-4F56-AC9B-6E2201F0A1D0}"/>
              </a:ext>
            </a:extLst>
          </p:cNvPr>
          <p:cNvPicPr>
            <a:picLocks noChangeAspect="1"/>
          </p:cNvPicPr>
          <p:nvPr/>
        </p:nvPicPr>
        <p:blipFill>
          <a:blip r:embed="rId3"/>
          <a:stretch>
            <a:fillRect/>
          </a:stretch>
        </p:blipFill>
        <p:spPr>
          <a:xfrm>
            <a:off x="3617819" y="2807914"/>
            <a:ext cx="2114550" cy="2676525"/>
          </a:xfrm>
          <a:prstGeom prst="rect">
            <a:avLst/>
          </a:prstGeom>
        </p:spPr>
      </p:pic>
      <p:pic>
        <p:nvPicPr>
          <p:cNvPr id="6" name="Picture 5">
            <a:extLst>
              <a:ext uri="{FF2B5EF4-FFF2-40B4-BE49-F238E27FC236}">
                <a16:creationId xmlns:a16="http://schemas.microsoft.com/office/drawing/2014/main" id="{7B78F191-F9A6-4F76-BF0E-93D2E91DD75F}"/>
              </a:ext>
            </a:extLst>
          </p:cNvPr>
          <p:cNvPicPr>
            <a:picLocks noChangeAspect="1"/>
          </p:cNvPicPr>
          <p:nvPr/>
        </p:nvPicPr>
        <p:blipFill>
          <a:blip r:embed="rId4"/>
          <a:stretch>
            <a:fillRect/>
          </a:stretch>
        </p:blipFill>
        <p:spPr>
          <a:xfrm>
            <a:off x="6218984" y="2687172"/>
            <a:ext cx="2324100" cy="2857500"/>
          </a:xfrm>
          <a:prstGeom prst="rect">
            <a:avLst/>
          </a:prstGeom>
        </p:spPr>
      </p:pic>
      <p:pic>
        <p:nvPicPr>
          <p:cNvPr id="7" name="Picture 6">
            <a:extLst>
              <a:ext uri="{FF2B5EF4-FFF2-40B4-BE49-F238E27FC236}">
                <a16:creationId xmlns:a16="http://schemas.microsoft.com/office/drawing/2014/main" id="{4E291C67-FC98-4336-8FF7-B4A87A763818}"/>
              </a:ext>
            </a:extLst>
          </p:cNvPr>
          <p:cNvPicPr>
            <a:picLocks noChangeAspect="1"/>
          </p:cNvPicPr>
          <p:nvPr/>
        </p:nvPicPr>
        <p:blipFill>
          <a:blip r:embed="rId5"/>
          <a:stretch>
            <a:fillRect/>
          </a:stretch>
        </p:blipFill>
        <p:spPr>
          <a:xfrm>
            <a:off x="9135597" y="2536716"/>
            <a:ext cx="2109088" cy="3171561"/>
          </a:xfrm>
          <a:prstGeom prst="rect">
            <a:avLst/>
          </a:prstGeom>
        </p:spPr>
      </p:pic>
    </p:spTree>
    <p:extLst>
      <p:ext uri="{BB962C8B-B14F-4D97-AF65-F5344CB8AC3E}">
        <p14:creationId xmlns:p14="http://schemas.microsoft.com/office/powerpoint/2010/main" val="3612664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15BAE-5DDC-409E-9D2E-366B2C9259F3}"/>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Mythic Characters: Real or Not</a:t>
            </a:r>
          </a:p>
        </p:txBody>
      </p:sp>
      <p:sp>
        <p:nvSpPr>
          <p:cNvPr id="3" name="Content Placeholder 2">
            <a:extLst>
              <a:ext uri="{FF2B5EF4-FFF2-40B4-BE49-F238E27FC236}">
                <a16:creationId xmlns:a16="http://schemas.microsoft.com/office/drawing/2014/main" id="{65A69947-115D-4326-9117-8ECE25FAB68D}"/>
              </a:ext>
            </a:extLst>
          </p:cNvPr>
          <p:cNvSpPr>
            <a:spLocks noGrp="1"/>
          </p:cNvSpPr>
          <p:nvPr>
            <p:ph idx="1"/>
          </p:nvPr>
        </p:nvSpPr>
        <p:spPr>
          <a:xfrm>
            <a:off x="708212" y="1601508"/>
            <a:ext cx="10515600" cy="4351338"/>
          </a:xfrm>
        </p:spPr>
        <p:txBody>
          <a:bodyPr/>
          <a:lstStyle/>
          <a:p>
            <a:pPr marL="0" indent="0">
              <a:buNone/>
            </a:pPr>
            <a:r>
              <a:rPr lang="en-US" dirty="0">
                <a:latin typeface="Times New Roman" panose="02020603050405020304" pitchFamily="18" charset="0"/>
                <a:cs typeface="Times New Roman" panose="02020603050405020304" pitchFamily="18" charset="0"/>
              </a:rPr>
              <a:t>Paul Bunyan        Johnny Appleseed	  Pecos Bill         Calamity Jane</a:t>
            </a:r>
          </a:p>
        </p:txBody>
      </p:sp>
      <p:pic>
        <p:nvPicPr>
          <p:cNvPr id="4" name="Picture 3">
            <a:extLst>
              <a:ext uri="{FF2B5EF4-FFF2-40B4-BE49-F238E27FC236}">
                <a16:creationId xmlns:a16="http://schemas.microsoft.com/office/drawing/2014/main" id="{DE6A7580-A40E-4EAE-A1DB-02EE03A34A71}"/>
              </a:ext>
            </a:extLst>
          </p:cNvPr>
          <p:cNvPicPr>
            <a:picLocks noChangeAspect="1"/>
          </p:cNvPicPr>
          <p:nvPr/>
        </p:nvPicPr>
        <p:blipFill>
          <a:blip r:embed="rId2"/>
          <a:stretch>
            <a:fillRect/>
          </a:stretch>
        </p:blipFill>
        <p:spPr>
          <a:xfrm>
            <a:off x="919722" y="2825003"/>
            <a:ext cx="1800225" cy="2857500"/>
          </a:xfrm>
          <a:prstGeom prst="rect">
            <a:avLst/>
          </a:prstGeom>
        </p:spPr>
      </p:pic>
      <p:pic>
        <p:nvPicPr>
          <p:cNvPr id="5" name="Picture 4">
            <a:extLst>
              <a:ext uri="{FF2B5EF4-FFF2-40B4-BE49-F238E27FC236}">
                <a16:creationId xmlns:a16="http://schemas.microsoft.com/office/drawing/2014/main" id="{F17BAED7-3976-46CE-B216-65796ED53CB8}"/>
              </a:ext>
            </a:extLst>
          </p:cNvPr>
          <p:cNvPicPr>
            <a:picLocks noChangeAspect="1"/>
          </p:cNvPicPr>
          <p:nvPr/>
        </p:nvPicPr>
        <p:blipFill>
          <a:blip r:embed="rId3"/>
          <a:stretch>
            <a:fillRect/>
          </a:stretch>
        </p:blipFill>
        <p:spPr>
          <a:xfrm>
            <a:off x="3705224" y="2974601"/>
            <a:ext cx="1504950" cy="2371725"/>
          </a:xfrm>
          <a:prstGeom prst="rect">
            <a:avLst/>
          </a:prstGeom>
        </p:spPr>
      </p:pic>
      <p:pic>
        <p:nvPicPr>
          <p:cNvPr id="1026" name="Picture 2" descr="https://tse2.mm.bing.net/th?id=OIP.0BzTGGW9PEvsAci5iBHM0ADCEs&amp;pid=15.1&amp;P=0&amp;w=300&amp;h=300">
            <a:extLst>
              <a:ext uri="{FF2B5EF4-FFF2-40B4-BE49-F238E27FC236}">
                <a16:creationId xmlns:a16="http://schemas.microsoft.com/office/drawing/2014/main" id="{32BC9936-D64F-4BBB-917F-2BEEA2D5C5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182" y="2825003"/>
            <a:ext cx="18478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DC1E2C3-7A52-4EB6-9275-F55E1E2E4C0F}"/>
              </a:ext>
            </a:extLst>
          </p:cNvPr>
          <p:cNvPicPr>
            <a:picLocks noChangeAspect="1"/>
          </p:cNvPicPr>
          <p:nvPr/>
        </p:nvPicPr>
        <p:blipFill>
          <a:blip r:embed="rId5"/>
          <a:stretch>
            <a:fillRect/>
          </a:stretch>
        </p:blipFill>
        <p:spPr>
          <a:xfrm>
            <a:off x="8933891" y="3065088"/>
            <a:ext cx="1885950" cy="2190750"/>
          </a:xfrm>
          <a:prstGeom prst="rect">
            <a:avLst/>
          </a:prstGeom>
        </p:spPr>
      </p:pic>
    </p:spTree>
    <p:extLst>
      <p:ext uri="{BB962C8B-B14F-4D97-AF65-F5344CB8AC3E}">
        <p14:creationId xmlns:p14="http://schemas.microsoft.com/office/powerpoint/2010/main" val="1533638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4F876-15F8-4642-A4EE-AD3B4C0DFC99}"/>
              </a:ext>
            </a:extLst>
          </p:cNvPr>
          <p:cNvSpPr>
            <a:spLocks noGrp="1"/>
          </p:cNvSpPr>
          <p:nvPr>
            <p:ph type="title"/>
          </p:nvPr>
        </p:nvSpPr>
        <p:spPr>
          <a:xfrm>
            <a:off x="712694" y="495114"/>
            <a:ext cx="10515600" cy="1325563"/>
          </a:xfrm>
        </p:spPr>
        <p:txBody>
          <a:bodyPr>
            <a:normAutofit/>
          </a:bodyPr>
          <a:lstStyle/>
          <a:p>
            <a:r>
              <a:rPr lang="en-US" dirty="0">
                <a:latin typeface="Times New Roman" panose="02020603050405020304" pitchFamily="18" charset="0"/>
                <a:cs typeface="Times New Roman" panose="02020603050405020304" pitchFamily="18" charset="0"/>
              </a:rPr>
              <a:t>Legends of the West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Who belongs?</a:t>
            </a:r>
          </a:p>
        </p:txBody>
      </p:sp>
      <p:pic>
        <p:nvPicPr>
          <p:cNvPr id="4" name="Content Placeholder 3">
            <a:extLst>
              <a:ext uri="{FF2B5EF4-FFF2-40B4-BE49-F238E27FC236}">
                <a16:creationId xmlns:a16="http://schemas.microsoft.com/office/drawing/2014/main" id="{010432C1-4C9C-4935-9C09-106EB4F68B53}"/>
              </a:ext>
            </a:extLst>
          </p:cNvPr>
          <p:cNvPicPr>
            <a:picLocks noGrp="1" noChangeAspect="1"/>
          </p:cNvPicPr>
          <p:nvPr>
            <p:ph idx="1"/>
          </p:nvPr>
        </p:nvPicPr>
        <p:blipFill>
          <a:blip r:embed="rId2"/>
          <a:stretch>
            <a:fillRect/>
          </a:stretch>
        </p:blipFill>
        <p:spPr>
          <a:xfrm>
            <a:off x="6096000" y="200478"/>
            <a:ext cx="5295340" cy="6457731"/>
          </a:xfrm>
          <a:prstGeom prst="rect">
            <a:avLst/>
          </a:prstGeom>
        </p:spPr>
      </p:pic>
    </p:spTree>
    <p:extLst>
      <p:ext uri="{BB962C8B-B14F-4D97-AF65-F5344CB8AC3E}">
        <p14:creationId xmlns:p14="http://schemas.microsoft.com/office/powerpoint/2010/main" val="3403509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8ACC2-12A2-4BED-952F-A0CBAF00CE05}"/>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American Exceptionalism: What is it 2?</a:t>
            </a:r>
          </a:p>
        </p:txBody>
      </p:sp>
      <p:sp>
        <p:nvSpPr>
          <p:cNvPr id="3" name="Content Placeholder 2">
            <a:extLst>
              <a:ext uri="{FF2B5EF4-FFF2-40B4-BE49-F238E27FC236}">
                <a16:creationId xmlns:a16="http://schemas.microsoft.com/office/drawing/2014/main" id="{DC79B5BE-9F61-49DF-9B94-351C563ACC6F}"/>
              </a:ext>
            </a:extLst>
          </p:cNvPr>
          <p:cNvSpPr>
            <a:spLocks noGrp="1"/>
          </p:cNvSpPr>
          <p:nvPr>
            <p:ph idx="1"/>
          </p:nvPr>
        </p:nvSpPr>
        <p:spPr/>
        <p:txBody>
          <a:bodyPr>
            <a:normAutofit fontScale="85000" lnSpcReduction="10000"/>
          </a:bodyPr>
          <a:lstStyle/>
          <a:p>
            <a:r>
              <a:rPr lang="en-US" dirty="0">
                <a:latin typeface="Times New Roman" panose="02020603050405020304" pitchFamily="18" charset="0"/>
                <a:cs typeface="Times New Roman" panose="02020603050405020304" pitchFamily="18" charset="0"/>
              </a:rPr>
              <a:t>What about Woodrow Wilson’s “making the world safe for democracy,” seeking a declaration of war in 1917; then FDR’s “arsenal of democracy” radio broadcast in 1940. </a:t>
            </a:r>
          </a:p>
          <a:p>
            <a:r>
              <a:rPr lang="en-US" dirty="0">
                <a:latin typeface="Times New Roman" panose="02020603050405020304" pitchFamily="18" charset="0"/>
                <a:cs typeface="Times New Roman" panose="02020603050405020304" pitchFamily="18" charset="0"/>
              </a:rPr>
              <a:t>American established the basic global institutions after World War II (you know, the ones a lot of us now hate). Consider the Marshall Plan and NATO. Fighting Communism became a big deal. Somehow that included the McCarthy era, J. Edgar Hoover, and supporting dictators (and overthrowing elected leaders).</a:t>
            </a:r>
          </a:p>
          <a:p>
            <a:r>
              <a:rPr lang="en-US" dirty="0">
                <a:latin typeface="Times New Roman" panose="02020603050405020304" pitchFamily="18" charset="0"/>
                <a:cs typeface="Times New Roman" panose="02020603050405020304" pitchFamily="18" charset="0"/>
              </a:rPr>
              <a:t>“American values” have been part of foreign policy for a hundred years. Unexpected issues included Vietnam, Central America, Columbia, Afghanistan, and Iran. </a:t>
            </a:r>
          </a:p>
          <a:p>
            <a:r>
              <a:rPr lang="en-US" dirty="0">
                <a:latin typeface="Times New Roman" panose="02020603050405020304" pitchFamily="18" charset="0"/>
                <a:cs typeface="Times New Roman" panose="02020603050405020304" pitchFamily="18" charset="0"/>
              </a:rPr>
              <a:t>An alternative perspective is “America First,” which has also been around for most of a century. Congress did not approve the Versailles Treaty after World War I. This is consistent with a “transactional approach” to foreign policy.</a:t>
            </a:r>
          </a:p>
          <a:p>
            <a:endParaRPr lang="en-US" dirty="0"/>
          </a:p>
        </p:txBody>
      </p:sp>
    </p:spTree>
    <p:extLst>
      <p:ext uri="{BB962C8B-B14F-4D97-AF65-F5344CB8AC3E}">
        <p14:creationId xmlns:p14="http://schemas.microsoft.com/office/powerpoint/2010/main" val="1906051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D4B7A-D499-438A-B41E-66634EA6A8BE}"/>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The Philatelic Connection</a:t>
            </a:r>
          </a:p>
        </p:txBody>
      </p:sp>
      <p:sp>
        <p:nvSpPr>
          <p:cNvPr id="3" name="Content Placeholder 2">
            <a:extLst>
              <a:ext uri="{FF2B5EF4-FFF2-40B4-BE49-F238E27FC236}">
                <a16:creationId xmlns:a16="http://schemas.microsoft.com/office/drawing/2014/main" id="{6507F898-A08A-441A-B317-3331BB222029}"/>
              </a:ext>
            </a:extLst>
          </p:cNvPr>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The Post Office/Postal Service has been a willing contributor to exceptional America. What does this mean for history and how we view ourselves? How should they deal with American Exceptionalism?</a:t>
            </a:r>
          </a:p>
          <a:p>
            <a:r>
              <a:rPr lang="en-US" dirty="0">
                <a:latin typeface="Times New Roman" panose="02020603050405020304" pitchFamily="18" charset="0"/>
                <a:cs typeface="Times New Roman" panose="02020603050405020304" pitchFamily="18" charset="0"/>
              </a:rPr>
              <a:t>Beginning in 1957, the Committee Stamp Advisory Committee recommends future stamp issues (usually 25-30 a year). Janet Klug is the current chair.</a:t>
            </a:r>
          </a:p>
          <a:p>
            <a:r>
              <a:rPr lang="en-US" dirty="0">
                <a:latin typeface="Times New Roman" panose="02020603050405020304" pitchFamily="18" charset="0"/>
                <a:cs typeface="Times New Roman" panose="02020603050405020304" pitchFamily="18" charset="0"/>
              </a:rPr>
              <a:t>Before, it seemed more of an ad hoc process. For example, FDR wanted a presidential series and Postmaster General James Farley held a design contest, won by Elaine Rawlinson. All 32 stamps of the series were based on the Rawlinson design.</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8436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Let’s start with the Pilgrims: Remember Plymouth Rock?</a:t>
            </a:r>
          </a:p>
        </p:txBody>
      </p:sp>
      <p:pic>
        <p:nvPicPr>
          <p:cNvPr id="9" name="Content Placeholder 8" descr="Kolonija Plymouth - Wikipedij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5389" y="1801357"/>
            <a:ext cx="5744696" cy="4595756"/>
          </a:xfrm>
        </p:spPr>
      </p:pic>
      <p:pic>
        <p:nvPicPr>
          <p:cNvPr id="10" name="Picture 9" descr="plymouth roc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9050" y="2517961"/>
            <a:ext cx="3714750" cy="2476500"/>
          </a:xfrm>
          <a:prstGeom prst="rect">
            <a:avLst/>
          </a:prstGeom>
        </p:spPr>
      </p:pic>
    </p:spTree>
    <p:extLst>
      <p:ext uri="{BB962C8B-B14F-4D97-AF65-F5344CB8AC3E}">
        <p14:creationId xmlns:p14="http://schemas.microsoft.com/office/powerpoint/2010/main" val="1127001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Pilgrim Tercentenary, 1920</a:t>
            </a:r>
          </a:p>
        </p:txBody>
      </p:sp>
      <p:pic>
        <p:nvPicPr>
          <p:cNvPr id="4" name="Content Placeholder 3" descr="Pilgrim Tercentenary half dollar - Wikipedia, the free encyclopedi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23704" y="2562402"/>
            <a:ext cx="2786530" cy="2178560"/>
          </a:xfrm>
        </p:spPr>
      </p:pic>
      <p:pic>
        <p:nvPicPr>
          <p:cNvPr id="5" name="Picture 4" descr="Pilgrim Tercentenary half dollar - Wikipedia, the free encyclo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3389" y="2562402"/>
            <a:ext cx="2771055" cy="2116079"/>
          </a:xfrm>
          <a:prstGeom prst="rect">
            <a:avLst/>
          </a:prstGeom>
        </p:spPr>
      </p:pic>
      <p:pic>
        <p:nvPicPr>
          <p:cNvPr id="6" name="Picture 5" descr="Pilgrims and Origins | Stamping American Memor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118" y="2562402"/>
            <a:ext cx="2764431" cy="2169291"/>
          </a:xfrm>
          <a:prstGeom prst="rect">
            <a:avLst/>
          </a:prstGeom>
        </p:spPr>
      </p:pic>
    </p:spTree>
    <p:extLst>
      <p:ext uri="{BB962C8B-B14F-4D97-AF65-F5344CB8AC3E}">
        <p14:creationId xmlns:p14="http://schemas.microsoft.com/office/powerpoint/2010/main" val="625464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What Really Happened?</a:t>
            </a:r>
          </a:p>
        </p:txBody>
      </p:sp>
      <p:sp>
        <p:nvSpPr>
          <p:cNvPr id="3" name="Content Placeholder 2"/>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The Pilgrims never mentioned Plymouth Rock. The first landing was on the tip of Cape Cod near Provincetown in November 1620, then they sailed for a safe harbor in Plymouth Bay. The Pilgrims settled in New Plymouth in December.</a:t>
            </a:r>
          </a:p>
          <a:p>
            <a:r>
              <a:rPr lang="en-US" dirty="0">
                <a:latin typeface="Times New Roman" panose="02020603050405020304" pitchFamily="18" charset="0"/>
                <a:cs typeface="Times New Roman" panose="02020603050405020304" pitchFamily="18" charset="0"/>
              </a:rPr>
              <a:t>The first mention of Plymouth Rock was in 1715 as a town boundary. The rock, a 10-ton boulder, as a landing place was first proposed in 1741. </a:t>
            </a:r>
          </a:p>
          <a:p>
            <a:r>
              <a:rPr lang="en-US" dirty="0">
                <a:latin typeface="Times New Roman" panose="02020603050405020304" pitchFamily="18" charset="0"/>
                <a:cs typeface="Times New Roman" panose="02020603050405020304" pitchFamily="18" charset="0"/>
              </a:rPr>
              <a:t>A piece of the “Rock” broke off in 1774, moved to various locations and only made it back to Plymouth Harbor in 1880.</a:t>
            </a:r>
          </a:p>
          <a:p>
            <a:r>
              <a:rPr lang="en-US" dirty="0">
                <a:latin typeface="Times New Roman" panose="02020603050405020304" pitchFamily="18" charset="0"/>
                <a:cs typeface="Times New Roman" panose="02020603050405020304" pitchFamily="18" charset="0"/>
              </a:rPr>
              <a:t>Apparently, the name “Pilgrims” was first used in Boston in 1798 as part of the Forefathers’ Day celebration. </a:t>
            </a:r>
          </a:p>
        </p:txBody>
      </p:sp>
    </p:spTree>
    <p:extLst>
      <p:ext uri="{BB962C8B-B14F-4D97-AF65-F5344CB8AC3E}">
        <p14:creationId xmlns:p14="http://schemas.microsoft.com/office/powerpoint/2010/main" val="1975213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E689E-A115-439D-8920-2DCE1CCD3283}"/>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Tocqueville</a:t>
            </a:r>
          </a:p>
        </p:txBody>
      </p:sp>
      <p:sp>
        <p:nvSpPr>
          <p:cNvPr id="3" name="Content Placeholder 2">
            <a:extLst>
              <a:ext uri="{FF2B5EF4-FFF2-40B4-BE49-F238E27FC236}">
                <a16:creationId xmlns:a16="http://schemas.microsoft.com/office/drawing/2014/main" id="{FADB068F-1E28-44B3-96DC-EBEBE4FCB00C}"/>
              </a:ext>
            </a:extLst>
          </p:cNvPr>
          <p:cNvSpPr>
            <a:spLocks noGrp="1"/>
          </p:cNvSpPr>
          <p:nvPr>
            <p:ph idx="1"/>
          </p:nvPr>
        </p:nvSpPr>
        <p:spPr/>
        <p:txBody>
          <a:bodyPr>
            <a:normAutofit fontScale="25000" lnSpcReduction="20000"/>
          </a:bodyPr>
          <a:lstStyle/>
          <a:p>
            <a:pPr>
              <a:lnSpc>
                <a:spcPct val="120000"/>
              </a:lnSpc>
            </a:pPr>
            <a:r>
              <a:rPr lang="en-US" sz="8000" dirty="0">
                <a:latin typeface="Times New Roman" panose="02020603050405020304" pitchFamily="18" charset="0"/>
                <a:cs typeface="Times New Roman" panose="02020603050405020304" pitchFamily="18" charset="0"/>
              </a:rPr>
              <a:t>Alexis de Tocqueville (1805-59), French aristocrat and historian, traveled to America to analyze democracy, which he viewed as a new option and expected to spread around the world. He compared America to France before and after to French Revolution, and considered American exceptionalism (democracy) as a model for rest of world. Tocqueville defined democracy as equality of conditions. Constitution made by Federalists inspired by “aristocratic passions.”</a:t>
            </a:r>
          </a:p>
          <a:p>
            <a:pPr>
              <a:lnSpc>
                <a:spcPct val="120000"/>
              </a:lnSpc>
            </a:pPr>
            <a:r>
              <a:rPr lang="en-US" sz="8000" dirty="0">
                <a:latin typeface="Times New Roman" panose="02020603050405020304" pitchFamily="18" charset="0"/>
                <a:cs typeface="Times New Roman" panose="02020603050405020304" pitchFamily="18" charset="0"/>
              </a:rPr>
              <a:t>America promotes equality of condition, emphasizing hard work (&amp; focus on </a:t>
            </a:r>
          </a:p>
          <a:p>
            <a:pPr marL="0" indent="0">
              <a:lnSpc>
                <a:spcPct val="120000"/>
              </a:lnSpc>
              <a:buNone/>
            </a:pPr>
            <a:r>
              <a:rPr lang="en-US" sz="8000" dirty="0">
                <a:latin typeface="Times New Roman" panose="02020603050405020304" pitchFamily="18" charset="0"/>
                <a:cs typeface="Times New Roman" panose="02020603050405020304" pitchFamily="18" charset="0"/>
              </a:rPr>
              <a:t>wealth and materialism). Emphasis on New England: religion, focus on education, </a:t>
            </a:r>
          </a:p>
          <a:p>
            <a:pPr marL="0" indent="0">
              <a:lnSpc>
                <a:spcPct val="120000"/>
              </a:lnSpc>
              <a:buNone/>
            </a:pPr>
            <a:r>
              <a:rPr lang="en-US" sz="8000" dirty="0">
                <a:latin typeface="Times New Roman" panose="02020603050405020304" pitchFamily="18" charset="0"/>
                <a:cs typeface="Times New Roman" panose="02020603050405020304" pitchFamily="18" charset="0"/>
              </a:rPr>
              <a:t>importance of townships as vital to development of democracy—a bottom-</a:t>
            </a:r>
          </a:p>
          <a:p>
            <a:pPr marL="0" indent="0">
              <a:lnSpc>
                <a:spcPct val="120000"/>
              </a:lnSpc>
              <a:buNone/>
            </a:pPr>
            <a:r>
              <a:rPr lang="en-US" sz="8000" dirty="0">
                <a:latin typeface="Times New Roman" panose="02020603050405020304" pitchFamily="18" charset="0"/>
                <a:cs typeface="Times New Roman" panose="02020603050405020304" pitchFamily="18" charset="0"/>
              </a:rPr>
              <a:t>up approach (like common law). Note: he also considered problems with</a:t>
            </a:r>
          </a:p>
          <a:p>
            <a:pPr marL="0" indent="0">
              <a:lnSpc>
                <a:spcPct val="120000"/>
              </a:lnSpc>
              <a:buNone/>
            </a:pPr>
            <a:r>
              <a:rPr lang="en-US" sz="8000" dirty="0">
                <a:latin typeface="Times New Roman" panose="02020603050405020304" pitchFamily="18" charset="0"/>
                <a:cs typeface="Times New Roman" panose="02020603050405020304" pitchFamily="18" charset="0"/>
              </a:rPr>
              <a:t>democracy such as the tyranny of the majority, bias against authority, </a:t>
            </a:r>
          </a:p>
          <a:p>
            <a:pPr marL="0" indent="0">
              <a:lnSpc>
                <a:spcPct val="120000"/>
              </a:lnSpc>
              <a:buNone/>
            </a:pPr>
            <a:r>
              <a:rPr lang="en-US" sz="8000" dirty="0">
                <a:latin typeface="Times New Roman" panose="02020603050405020304" pitchFamily="18" charset="0"/>
                <a:cs typeface="Times New Roman" panose="02020603050405020304" pitchFamily="18" charset="0"/>
              </a:rPr>
              <a:t>breeding of high expectations and therefore dissatisfaction. </a:t>
            </a:r>
          </a:p>
          <a:p>
            <a:pPr marL="0" indent="0">
              <a:lnSpc>
                <a:spcPct val="120000"/>
              </a:lnSpc>
              <a:buNone/>
            </a:pPr>
            <a:r>
              <a:rPr lang="en-US" sz="8000" dirty="0">
                <a:latin typeface="Times New Roman" panose="02020603050405020304" pitchFamily="18" charset="0"/>
                <a:cs typeface="Times New Roman" panose="02020603050405020304" pitchFamily="18" charset="0"/>
              </a:rPr>
              <a:t>Patriotism: “devotion to ritual observance;” “irritable patriotism …”</a:t>
            </a:r>
          </a:p>
          <a:p>
            <a:pPr marL="0" indent="0">
              <a:lnSpc>
                <a:spcPct val="100000"/>
              </a:lnSpc>
              <a:buNone/>
            </a:pP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74692DC-217A-470A-B54D-717E2AE01A4C}"/>
              </a:ext>
            </a:extLst>
          </p:cNvPr>
          <p:cNvPicPr>
            <a:picLocks noChangeAspect="1"/>
          </p:cNvPicPr>
          <p:nvPr/>
        </p:nvPicPr>
        <p:blipFill>
          <a:blip r:embed="rId2"/>
          <a:stretch>
            <a:fillRect/>
          </a:stretch>
        </p:blipFill>
        <p:spPr>
          <a:xfrm>
            <a:off x="9411260" y="3565992"/>
            <a:ext cx="2038350" cy="2857500"/>
          </a:xfrm>
          <a:prstGeom prst="rect">
            <a:avLst/>
          </a:prstGeom>
        </p:spPr>
      </p:pic>
    </p:spTree>
    <p:extLst>
      <p:ext uri="{BB962C8B-B14F-4D97-AF65-F5344CB8AC3E}">
        <p14:creationId xmlns:p14="http://schemas.microsoft.com/office/powerpoint/2010/main" val="130422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01F2A-09C2-45FD-A58D-9F1DC13D9826}"/>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Emerson</a:t>
            </a:r>
          </a:p>
        </p:txBody>
      </p:sp>
      <p:sp>
        <p:nvSpPr>
          <p:cNvPr id="3" name="Content Placeholder 2">
            <a:extLst>
              <a:ext uri="{FF2B5EF4-FFF2-40B4-BE49-F238E27FC236}">
                <a16:creationId xmlns:a16="http://schemas.microsoft.com/office/drawing/2014/main" id="{96CDC0C7-E02F-490A-BF5B-BDC9838F42AA}"/>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As an essayist Ralph Waldo Emerson stressed the uniqueness of America. American writers, scholars, and philosophers should find an American voice, rather than look at European culture.</a:t>
            </a:r>
          </a:p>
          <a:p>
            <a:r>
              <a:rPr lang="en-US" dirty="0">
                <a:latin typeface="Times New Roman" panose="02020603050405020304" pitchFamily="18" charset="0"/>
                <a:cs typeface="Times New Roman" panose="02020603050405020304" pitchFamily="18" charset="0"/>
              </a:rPr>
              <a:t>Emerson found epiphany in nature, became a pantheist and founded transcendentalism.</a:t>
            </a:r>
          </a:p>
          <a:p>
            <a:r>
              <a:rPr lang="en-US" dirty="0">
                <a:latin typeface="Times New Roman" panose="02020603050405020304" pitchFamily="18" charset="0"/>
                <a:cs typeface="Times New Roman" panose="02020603050405020304" pitchFamily="18" charset="0"/>
              </a:rPr>
              <a:t>In “self-reliance” he said to “trust thyself.”</a:t>
            </a:r>
          </a:p>
          <a:p>
            <a:r>
              <a:rPr lang="en-US" dirty="0">
                <a:latin typeface="Times New Roman" panose="02020603050405020304" pitchFamily="18" charset="0"/>
                <a:cs typeface="Times New Roman" panose="02020603050405020304" pitchFamily="18" charset="0"/>
              </a:rPr>
              <a:t>“A foolish consistency is the hobgoblin of little minds.”</a:t>
            </a:r>
          </a:p>
          <a:p>
            <a:r>
              <a:rPr lang="en-US" dirty="0">
                <a:latin typeface="Times New Roman" panose="02020603050405020304" pitchFamily="18" charset="0"/>
                <a:cs typeface="Times New Roman" panose="02020603050405020304" pitchFamily="18" charset="0"/>
              </a:rPr>
              <a:t>“Honor is venerable. It is always ancient virtue.”</a:t>
            </a:r>
          </a:p>
          <a:p>
            <a:r>
              <a:rPr lang="en-US" dirty="0">
                <a:latin typeface="Times New Roman" panose="02020603050405020304" pitchFamily="18" charset="0"/>
                <a:cs typeface="Times New Roman" panose="02020603050405020304" pitchFamily="18" charset="0"/>
              </a:rPr>
              <a:t>“Nothing can bring you peace but the triumph of principles.”</a:t>
            </a:r>
          </a:p>
          <a:p>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525110A8-6B22-4C10-B3F4-AC4B36E2E53E}"/>
              </a:ext>
            </a:extLst>
          </p:cNvPr>
          <p:cNvPicPr>
            <a:picLocks noChangeAspect="1"/>
          </p:cNvPicPr>
          <p:nvPr/>
        </p:nvPicPr>
        <p:blipFill>
          <a:blip r:embed="rId2"/>
          <a:stretch>
            <a:fillRect/>
          </a:stretch>
        </p:blipFill>
        <p:spPr>
          <a:xfrm>
            <a:off x="9602881" y="3597835"/>
            <a:ext cx="2562225" cy="2857500"/>
          </a:xfrm>
          <a:prstGeom prst="rect">
            <a:avLst/>
          </a:prstGeom>
        </p:spPr>
      </p:pic>
    </p:spTree>
    <p:extLst>
      <p:ext uri="{BB962C8B-B14F-4D97-AF65-F5344CB8AC3E}">
        <p14:creationId xmlns:p14="http://schemas.microsoft.com/office/powerpoint/2010/main" val="41762351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16856</TotalTime>
  <Words>1657</Words>
  <Application>Microsoft Office PowerPoint</Application>
  <PresentationFormat>Widescreen</PresentationFormat>
  <Paragraphs>86</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American Exceptionalism</vt:lpstr>
      <vt:lpstr>America Exceptionalism: What is it?</vt:lpstr>
      <vt:lpstr>American Exceptionalism: What is it 2?</vt:lpstr>
      <vt:lpstr>The Philatelic Connection</vt:lpstr>
      <vt:lpstr>Let’s start with the Pilgrims: Remember Plymouth Rock?</vt:lpstr>
      <vt:lpstr>Pilgrim Tercentenary, 1920</vt:lpstr>
      <vt:lpstr>What Really Happened?</vt:lpstr>
      <vt:lpstr>Tocqueville</vt:lpstr>
      <vt:lpstr>Emerson</vt:lpstr>
      <vt:lpstr>                                                       Lincoln   Abe Lincoln’s Gettysburg Address described the national purpose “with a new birth of freedom” and preservation of the Union. He stressed the importance of equality. Lincoln’s second inaugural: “ With malice toward none,  with charity for all, with firmness in the right as God  gives us to see the right, let us strive to finish the work  we are in, to bind up the nation’s wounds …”              </vt:lpstr>
      <vt:lpstr>American Revolution: Declaration of Independence (John Trumbull)</vt:lpstr>
      <vt:lpstr>Declaration of Independence</vt:lpstr>
      <vt:lpstr>Declaration of Independence 2</vt:lpstr>
      <vt:lpstr>American Revolution: Washington Crossing the Delaware (Emmanuel Leutze)</vt:lpstr>
      <vt:lpstr>The Battle of Trenton</vt:lpstr>
      <vt:lpstr>The National Anthem</vt:lpstr>
      <vt:lpstr>Great American Events</vt:lpstr>
      <vt:lpstr>Great American Events</vt:lpstr>
      <vt:lpstr>Sputnik, then Earthrise over the Moon, 1968 and Moon Landing, 1969</vt:lpstr>
      <vt:lpstr>National Parks, Ansel Adams &amp; Stamps</vt:lpstr>
      <vt:lpstr>Maybe Not</vt:lpstr>
      <vt:lpstr>Interesting</vt:lpstr>
      <vt:lpstr>Still Interesting</vt:lpstr>
      <vt:lpstr>Mythic Characters: Real or Not</vt:lpstr>
      <vt:lpstr>Legends of the West    Who belongs?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 Exceptionalism</dc:title>
  <dc:creator>Giroux</dc:creator>
  <cp:lastModifiedBy>Giroux</cp:lastModifiedBy>
  <cp:revision>98</cp:revision>
  <dcterms:created xsi:type="dcterms:W3CDTF">2016-11-26T00:57:10Z</dcterms:created>
  <dcterms:modified xsi:type="dcterms:W3CDTF">2017-10-13T20:26:29Z</dcterms:modified>
</cp:coreProperties>
</file>