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94" r:id="rId4"/>
    <p:sldId id="260" r:id="rId5"/>
    <p:sldId id="258" r:id="rId6"/>
    <p:sldId id="261" r:id="rId7"/>
    <p:sldId id="259" r:id="rId8"/>
    <p:sldId id="262" r:id="rId9"/>
    <p:sldId id="295" r:id="rId10"/>
    <p:sldId id="296" r:id="rId11"/>
    <p:sldId id="263" r:id="rId12"/>
    <p:sldId id="264" r:id="rId13"/>
    <p:sldId id="265" r:id="rId14"/>
    <p:sldId id="266" r:id="rId15"/>
    <p:sldId id="267" r:id="rId16"/>
    <p:sldId id="268" r:id="rId17"/>
    <p:sldId id="269" r:id="rId18"/>
    <p:sldId id="270" r:id="rId19"/>
    <p:sldId id="271" r:id="rId20"/>
    <p:sldId id="297"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7" r:id="rId34"/>
    <p:sldId id="285" r:id="rId35"/>
    <p:sldId id="286" r:id="rId36"/>
    <p:sldId id="288" r:id="rId37"/>
    <p:sldId id="289" r:id="rId38"/>
    <p:sldId id="290" r:id="rId39"/>
    <p:sldId id="291" r:id="rId40"/>
    <p:sldId id="292" r:id="rId41"/>
    <p:sldId id="293"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9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2/10/2017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2/10/2017</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2/10/2017</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2/10/2017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3965" y="1902650"/>
            <a:ext cx="8991600" cy="1645920"/>
          </a:xfrm>
        </p:spPr>
        <p:txBody>
          <a:bodyPr>
            <a:normAutofit/>
          </a:bodyPr>
          <a:lstStyle/>
          <a:p>
            <a:r>
              <a:rPr lang="en-US" sz="4800" b="1" dirty="0">
                <a:latin typeface="Times New Roman" panose="02020603050405020304" pitchFamily="18" charset="0"/>
                <a:cs typeface="Times New Roman" panose="02020603050405020304" pitchFamily="18" charset="0"/>
              </a:rPr>
              <a:t>ACCOUNTING HISTORY</a:t>
            </a:r>
          </a:p>
        </p:txBody>
      </p:sp>
      <p:sp>
        <p:nvSpPr>
          <p:cNvPr id="3" name="Subtitle 2"/>
          <p:cNvSpPr>
            <a:spLocks noGrp="1"/>
          </p:cNvSpPr>
          <p:nvPr>
            <p:ph type="subTitle" idx="1"/>
          </p:nvPr>
        </p:nvSpPr>
        <p:spPr/>
        <p:txBody>
          <a:bodyPr>
            <a:normAutofit fontScale="92500" lnSpcReduction="10000"/>
          </a:bodyPr>
          <a:lstStyle/>
          <a:p>
            <a:r>
              <a:rPr lang="en-US" sz="4400" dirty="0">
                <a:solidFill>
                  <a:schemeClr val="bg1"/>
                </a:solidFill>
                <a:latin typeface="Times New Roman" panose="02020603050405020304" pitchFamily="18" charset="0"/>
                <a:cs typeface="Times New Roman" panose="02020603050405020304" pitchFamily="18" charset="0"/>
              </a:rPr>
              <a:t>And the Rise of Civilization: Volume 1</a:t>
            </a:r>
          </a:p>
        </p:txBody>
      </p:sp>
    </p:spTree>
    <p:extLst>
      <p:ext uri="{BB962C8B-B14F-4D97-AF65-F5344CB8AC3E}">
        <p14:creationId xmlns:p14="http://schemas.microsoft.com/office/powerpoint/2010/main" val="1828147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Accounting and the ancient world (chapter 1-3)</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Complex tokens lead to Cuneiform writing by the Sumerians on clay tablets. Complexity of numbers and descriptions increased, becoming more abstract and leading to writing and eventually the alphabet.</a:t>
            </a:r>
          </a:p>
          <a:p>
            <a:r>
              <a:rPr lang="en-US" sz="2400" dirty="0">
                <a:latin typeface="Times New Roman" panose="02020603050405020304" pitchFamily="18" charset="0"/>
                <a:cs typeface="Times New Roman" panose="02020603050405020304" pitchFamily="18" charset="0"/>
              </a:rPr>
              <a:t>Other ancient world innovations: trade, gold and silver coins as money, credit and banking, the alphabet, and engineering.</a:t>
            </a:r>
          </a:p>
          <a:p>
            <a:r>
              <a:rPr lang="en-US" sz="2400" dirty="0">
                <a:latin typeface="Times New Roman" panose="02020603050405020304" pitchFamily="18" charset="0"/>
                <a:cs typeface="Times New Roman" panose="02020603050405020304" pitchFamily="18" charset="0"/>
              </a:rPr>
              <a:t>Greece and then Rome developed complex economies and banking systems. Rome developed superb engineering talent, making use of cement to make Rome a “city of marble.”</a:t>
            </a:r>
          </a:p>
          <a:p>
            <a:endParaRPr lang="en-US" sz="2400" dirty="0"/>
          </a:p>
        </p:txBody>
      </p:sp>
    </p:spTree>
    <p:extLst>
      <p:ext uri="{BB962C8B-B14F-4D97-AF65-F5344CB8AC3E}">
        <p14:creationId xmlns:p14="http://schemas.microsoft.com/office/powerpoint/2010/main" val="3260924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dark ages to the enlightenment (chapter 2-1)</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Rome falls and Europe drops into darkness.</a:t>
            </a:r>
          </a:p>
          <a:p>
            <a:r>
              <a:rPr lang="en-US" sz="2400" dirty="0">
                <a:latin typeface="Times New Roman" panose="02020603050405020304" pitchFamily="18" charset="0"/>
                <a:cs typeface="Times New Roman" panose="02020603050405020304" pitchFamily="18" charset="0"/>
              </a:rPr>
              <a:t>Feudalism emerges and nation states evolve.</a:t>
            </a:r>
          </a:p>
          <a:p>
            <a:r>
              <a:rPr lang="en-US" sz="2400" dirty="0">
                <a:latin typeface="Times New Roman" panose="02020603050405020304" pitchFamily="18" charset="0"/>
                <a:cs typeface="Times New Roman" panose="02020603050405020304" pitchFamily="18" charset="0"/>
              </a:rPr>
              <a:t>Italian city-states specialize in Mediterranean trade, expanding into banking and manufacturing. Merchant capitalism is developing.</a:t>
            </a:r>
          </a:p>
          <a:p>
            <a:r>
              <a:rPr lang="en-US" sz="2400" dirty="0">
                <a:latin typeface="Times New Roman" panose="02020603050405020304" pitchFamily="18" charset="0"/>
                <a:cs typeface="Times New Roman" panose="02020603050405020304" pitchFamily="18" charset="0"/>
              </a:rPr>
              <a:t>Merchant partnerships invent double-entry bookkeeping.</a:t>
            </a:r>
          </a:p>
          <a:p>
            <a:r>
              <a:rPr lang="en-US" sz="2400" dirty="0">
                <a:latin typeface="Times New Roman" panose="02020603050405020304" pitchFamily="18" charset="0"/>
                <a:cs typeface="Times New Roman" panose="02020603050405020304" pitchFamily="18" charset="0"/>
              </a:rPr>
              <a:t>Gutenberg develops the printing press; Luca </a:t>
            </a:r>
            <a:r>
              <a:rPr lang="en-US" sz="2400" dirty="0" err="1">
                <a:latin typeface="Times New Roman" panose="02020603050405020304" pitchFamily="18" charset="0"/>
                <a:cs typeface="Times New Roman" panose="02020603050405020304" pitchFamily="18" charset="0"/>
              </a:rPr>
              <a:t>Pacioli</a:t>
            </a:r>
            <a:r>
              <a:rPr lang="en-US" sz="2400" dirty="0">
                <a:latin typeface="Times New Roman" panose="02020603050405020304" pitchFamily="18" charset="0"/>
                <a:cs typeface="Times New Roman" panose="02020603050405020304" pitchFamily="18" charset="0"/>
              </a:rPr>
              <a:t> describes double-entry in </a:t>
            </a:r>
            <a:r>
              <a:rPr lang="en-US" sz="2400" i="1" dirty="0">
                <a:latin typeface="Times New Roman" panose="02020603050405020304" pitchFamily="18" charset="0"/>
                <a:cs typeface="Times New Roman" panose="02020603050405020304" pitchFamily="18" charset="0"/>
              </a:rPr>
              <a:t>Summa</a:t>
            </a:r>
            <a:r>
              <a:rPr lang="en-US" sz="2400" dirty="0">
                <a:latin typeface="Times New Roman" panose="02020603050405020304" pitchFamily="18" charset="0"/>
                <a:cs typeface="Times New Roman" panose="02020603050405020304" pitchFamily="18" charset="0"/>
              </a:rPr>
              <a:t>; the Venetian method; the “Venetian Method” spreads to Northern Europe.</a:t>
            </a:r>
          </a:p>
        </p:txBody>
      </p:sp>
    </p:spTree>
    <p:extLst>
      <p:ext uri="{BB962C8B-B14F-4D97-AF65-F5344CB8AC3E}">
        <p14:creationId xmlns:p14="http://schemas.microsoft.com/office/powerpoint/2010/main" val="475941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dark ages to the enlightenment (chapter 2-2)</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Merchant success leads to the Renaissance in Italy.</a:t>
            </a:r>
          </a:p>
          <a:p>
            <a:r>
              <a:rPr lang="en-US" sz="2400" dirty="0">
                <a:latin typeface="Times New Roman" panose="02020603050405020304" pitchFamily="18" charset="0"/>
                <a:cs typeface="Times New Roman" panose="02020603050405020304" pitchFamily="18" charset="0"/>
              </a:rPr>
              <a:t>Nation-states develop with kings needing money.</a:t>
            </a:r>
          </a:p>
          <a:p>
            <a:r>
              <a:rPr lang="en-US" sz="2400" dirty="0">
                <a:latin typeface="Times New Roman" panose="02020603050405020304" pitchFamily="18" charset="0"/>
                <a:cs typeface="Times New Roman" panose="02020603050405020304" pitchFamily="18" charset="0"/>
              </a:rPr>
              <a:t>Pockets of capitalism develop (merchant city-states, powerful bankers, relatively independent cities, annual market fairs).</a:t>
            </a:r>
          </a:p>
          <a:p>
            <a:r>
              <a:rPr lang="en-US" sz="2400" dirty="0">
                <a:latin typeface="Times New Roman" panose="02020603050405020304" pitchFamily="18" charset="0"/>
                <a:cs typeface="Times New Roman" panose="02020603050405020304" pitchFamily="18" charset="0"/>
              </a:rPr>
              <a:t>Dutch Republic expands both merchant and financial capitalism, including joint stock companies and stock exchanges. Dutch discover derivatives and speculation.</a:t>
            </a:r>
          </a:p>
        </p:txBody>
      </p:sp>
    </p:spTree>
    <p:extLst>
      <p:ext uri="{BB962C8B-B14F-4D97-AF65-F5344CB8AC3E}">
        <p14:creationId xmlns:p14="http://schemas.microsoft.com/office/powerpoint/2010/main" val="2619566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latin typeface="Times New Roman" panose="02020603050405020304" pitchFamily="18" charset="0"/>
                <a:cs typeface="Times New Roman" panose="02020603050405020304" pitchFamily="18" charset="0"/>
              </a:rPr>
              <a:t>Double entry: a brief primer (supplement b)</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Transactions are recorded as debits (on the left) and credits (on the right).</a:t>
            </a:r>
          </a:p>
          <a:p>
            <a:r>
              <a:rPr lang="en-US" sz="2400" dirty="0">
                <a:latin typeface="Times New Roman" panose="02020603050405020304" pitchFamily="18" charset="0"/>
                <a:cs typeface="Times New Roman" panose="02020603050405020304" pitchFamily="18" charset="0"/>
              </a:rPr>
              <a:t>For each transaction recorded, debits equal credits.</a:t>
            </a:r>
          </a:p>
          <a:p>
            <a:r>
              <a:rPr lang="en-US" sz="2400" dirty="0">
                <a:latin typeface="Times New Roman" panose="02020603050405020304" pitchFamily="18" charset="0"/>
                <a:cs typeface="Times New Roman" panose="02020603050405020304" pitchFamily="18" charset="0"/>
              </a:rPr>
              <a:t>Assets = Liabilities + Owners Equity</a:t>
            </a:r>
          </a:p>
          <a:p>
            <a:r>
              <a:rPr lang="en-US" sz="2400" dirty="0">
                <a:latin typeface="Times New Roman" panose="02020603050405020304" pitchFamily="18" charset="0"/>
                <a:cs typeface="Times New Roman" panose="02020603050405020304" pitchFamily="18" charset="0"/>
              </a:rPr>
              <a:t>Revenues – Expenses = Earnings (Income)</a:t>
            </a:r>
          </a:p>
          <a:p>
            <a:r>
              <a:rPr lang="en-US" sz="2400" dirty="0">
                <a:latin typeface="Times New Roman" panose="02020603050405020304" pitchFamily="18" charset="0"/>
                <a:cs typeface="Times New Roman" panose="02020603050405020304" pitchFamily="18" charset="0"/>
              </a:rPr>
              <a:t>A debit is an expense, increases assets or decreases liabilities or equity. A credit is revenue, increases liabilities or equity, or decreases assets.</a:t>
            </a:r>
          </a:p>
        </p:txBody>
      </p:sp>
    </p:spTree>
    <p:extLst>
      <p:ext uri="{BB962C8B-B14F-4D97-AF65-F5344CB8AC3E}">
        <p14:creationId xmlns:p14="http://schemas.microsoft.com/office/powerpoint/2010/main" val="1738632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Britain and the industrial revolution (chapter 3-1)</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England becomes a capitalist stronghold, using Common Law to provide property rights and enforced contracts; adopt joint stock companies, and capital markets from the Dutch.</a:t>
            </a:r>
          </a:p>
          <a:p>
            <a:r>
              <a:rPr lang="en-US" sz="2400" dirty="0">
                <a:latin typeface="Times New Roman" panose="02020603050405020304" pitchFamily="18" charset="0"/>
                <a:cs typeface="Times New Roman" panose="02020603050405020304" pitchFamily="18" charset="0"/>
              </a:rPr>
              <a:t>Successful joint stock companies include the East India Company plus American colonies beginning with the Virginia Company (founding Jamestown).</a:t>
            </a:r>
          </a:p>
          <a:p>
            <a:r>
              <a:rPr lang="en-US" sz="2400" dirty="0">
                <a:latin typeface="Times New Roman" panose="02020603050405020304" pitchFamily="18" charset="0"/>
                <a:cs typeface="Times New Roman" panose="02020603050405020304" pitchFamily="18" charset="0"/>
              </a:rPr>
              <a:t>South Sea Bubble introduces the bubble and bust cycle and slows down the use of joint stock companies (standard corruption continues unabated)/</a:t>
            </a:r>
          </a:p>
        </p:txBody>
      </p:sp>
    </p:spTree>
    <p:extLst>
      <p:ext uri="{BB962C8B-B14F-4D97-AF65-F5344CB8AC3E}">
        <p14:creationId xmlns:p14="http://schemas.microsoft.com/office/powerpoint/2010/main" val="3529450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Britain and the industrial revolution (chapter 3-2)</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Bank of England created in 1694 as the only joint stock company bank and evolves into Britain’s central bank.</a:t>
            </a:r>
          </a:p>
          <a:p>
            <a:r>
              <a:rPr lang="en-US" sz="2400" dirty="0">
                <a:latin typeface="Times New Roman" panose="02020603050405020304" pitchFamily="18" charset="0"/>
                <a:cs typeface="Times New Roman" panose="02020603050405020304" pitchFamily="18" charset="0"/>
              </a:rPr>
              <a:t>Based on coal and later the use of steam, the Industrial Revolution starts, beginning with textiles; multiple inventions eventually create the factory run with cheap unskilled labor.</a:t>
            </a:r>
          </a:p>
          <a:p>
            <a:r>
              <a:rPr lang="en-US" sz="2400" dirty="0">
                <a:latin typeface="Times New Roman" panose="02020603050405020304" pitchFamily="18" charset="0"/>
                <a:cs typeface="Times New Roman" panose="02020603050405020304" pitchFamily="18" charset="0"/>
              </a:rPr>
              <a:t>The factory system expands to iron and steel and many other industries.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005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324" y="919869"/>
            <a:ext cx="7729728" cy="1188720"/>
          </a:xfrm>
        </p:spPr>
        <p:txBody>
          <a:bodyPr/>
          <a:lstStyle/>
          <a:p>
            <a:r>
              <a:rPr lang="en-US" dirty="0">
                <a:latin typeface="Times New Roman" panose="02020603050405020304" pitchFamily="18" charset="0"/>
                <a:cs typeface="Times New Roman" panose="02020603050405020304" pitchFamily="18" charset="0"/>
              </a:rPr>
              <a:t>Britain and the industrial revolution (chapter 3-3)</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Josiah Wedgwood saves his ceramic factory from bankruptcy during a depression by becoming an innovative accountant; e.g., determining costs of production for each product line and setting selling price (and marketing strategy) based on relative costs. Influence included types of employees to use and rate of pay. </a:t>
            </a:r>
          </a:p>
          <a:p>
            <a:r>
              <a:rPr lang="en-US" sz="2400" dirty="0">
                <a:latin typeface="Times New Roman" panose="02020603050405020304" pitchFamily="18" charset="0"/>
                <a:cs typeface="Times New Roman" panose="02020603050405020304" pitchFamily="18" charset="0"/>
              </a:rPr>
              <a:t>Most industrial firms went bankrupt because they did not have the accounting expertise to determine solutions.</a:t>
            </a:r>
          </a:p>
          <a:p>
            <a:r>
              <a:rPr lang="en-US" sz="2400" dirty="0">
                <a:latin typeface="Times New Roman" panose="02020603050405020304" pitchFamily="18" charset="0"/>
                <a:cs typeface="Times New Roman" panose="02020603050405020304" pitchFamily="18" charset="0"/>
              </a:rPr>
              <a:t>Steam engines are used to create railroad locomotives and steam ships. The complexity of railroads requires increasingly sophisticated accounting.</a:t>
            </a:r>
          </a:p>
        </p:txBody>
      </p:sp>
    </p:spTree>
    <p:extLst>
      <p:ext uri="{BB962C8B-B14F-4D97-AF65-F5344CB8AC3E}">
        <p14:creationId xmlns:p14="http://schemas.microsoft.com/office/powerpoint/2010/main" val="2996583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latin typeface="Times New Roman" panose="02020603050405020304" pitchFamily="18" charset="0"/>
                <a:cs typeface="Times New Roman" panose="02020603050405020304" pitchFamily="18" charset="0"/>
              </a:rPr>
              <a:t>What is capitalism and why is it important to civilization? (Supplement c-1)</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Capitalism: means of production owned and used by private sector. Market action determines price and quantity.</a:t>
            </a:r>
          </a:p>
          <a:p>
            <a:r>
              <a:rPr lang="en-US" sz="2400" dirty="0">
                <a:latin typeface="Times New Roman" panose="02020603050405020304" pitchFamily="18" charset="0"/>
                <a:cs typeface="Times New Roman" panose="02020603050405020304" pitchFamily="18" charset="0"/>
              </a:rPr>
              <a:t>Characteristics: property rights and rule of law, competition, capital raised and accumulated.</a:t>
            </a:r>
          </a:p>
          <a:p>
            <a:r>
              <a:rPr lang="en-US" sz="2400" dirty="0">
                <a:latin typeface="Times New Roman" panose="02020603050405020304" pitchFamily="18" charset="0"/>
                <a:cs typeface="Times New Roman" panose="02020603050405020304" pitchFamily="18" charset="0"/>
              </a:rPr>
              <a:t>Merchant capitalism: late Middle Ages based on trade in Italian city-states and other areas. Double-entry bookkeeping necessary for accurate information for stable operations.</a:t>
            </a:r>
          </a:p>
          <a:p>
            <a:r>
              <a:rPr lang="en-US" sz="2400" dirty="0">
                <a:latin typeface="Times New Roman" panose="02020603050405020304" pitchFamily="18" charset="0"/>
                <a:cs typeface="Times New Roman" panose="02020603050405020304" pitchFamily="18" charset="0"/>
              </a:rPr>
              <a:t>Early banking and the start of financial capitalism start in Italian city-states.</a:t>
            </a:r>
          </a:p>
        </p:txBody>
      </p:sp>
    </p:spTree>
    <p:extLst>
      <p:ext uri="{BB962C8B-B14F-4D97-AF65-F5344CB8AC3E}">
        <p14:creationId xmlns:p14="http://schemas.microsoft.com/office/powerpoint/2010/main" val="3864255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latin typeface="Times New Roman" panose="02020603050405020304" pitchFamily="18" charset="0"/>
                <a:cs typeface="Times New Roman" panose="02020603050405020304" pitchFamily="18" charset="0"/>
              </a:rPr>
              <a:t>What is capitalism and why is it important to civilization? (Supplement c-2)</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Merchant success and rudimentary banking spread north.</a:t>
            </a:r>
          </a:p>
          <a:p>
            <a:r>
              <a:rPr lang="en-US" sz="2400" dirty="0">
                <a:latin typeface="Times New Roman" panose="02020603050405020304" pitchFamily="18" charset="0"/>
                <a:cs typeface="Times New Roman" panose="02020603050405020304" pitchFamily="18" charset="0"/>
              </a:rPr>
              <a:t>Dutch Republic develops advanced merchant and financial capitalism, creating capital markets, derivatives, joint-stock companies—and discover speculation plus bubbles and busts (Tulip Mania).</a:t>
            </a:r>
          </a:p>
          <a:p>
            <a:r>
              <a:rPr lang="en-US" sz="2400" dirty="0">
                <a:latin typeface="Times New Roman" panose="02020603050405020304" pitchFamily="18" charset="0"/>
                <a:cs typeface="Times New Roman" panose="02020603050405020304" pitchFamily="18" charset="0"/>
              </a:rPr>
              <a:t>Dutch innovations moved to England, including the use of joint stock companies.</a:t>
            </a:r>
          </a:p>
          <a:p>
            <a:r>
              <a:rPr lang="en-US" sz="2400" dirty="0">
                <a:latin typeface="Times New Roman" panose="02020603050405020304" pitchFamily="18" charset="0"/>
                <a:cs typeface="Times New Roman" panose="02020603050405020304" pitchFamily="18" charset="0"/>
              </a:rPr>
              <a:t>These seafaring countries developed the mercantile system of raw materials from colonies, domestic manufacturing, and multi-national finished goods exports.</a:t>
            </a:r>
          </a:p>
        </p:txBody>
      </p:sp>
    </p:spTree>
    <p:extLst>
      <p:ext uri="{BB962C8B-B14F-4D97-AF65-F5344CB8AC3E}">
        <p14:creationId xmlns:p14="http://schemas.microsoft.com/office/powerpoint/2010/main" val="2200566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latin typeface="Times New Roman" panose="02020603050405020304" pitchFamily="18" charset="0"/>
                <a:cs typeface="Times New Roman" panose="02020603050405020304" pitchFamily="18" charset="0"/>
              </a:rPr>
              <a:t>What is capitalism and why is it important to civilization? (Supplement c-3)</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Industrial capitalism starting in England as the factory system started in British textiles, then expanded with iron and steel plus the steam engine. </a:t>
            </a:r>
          </a:p>
          <a:p>
            <a:r>
              <a:rPr lang="en-US" sz="2400" dirty="0">
                <a:latin typeface="Times New Roman" panose="02020603050405020304" pitchFamily="18" charset="0"/>
                <a:cs typeface="Times New Roman" panose="02020603050405020304" pitchFamily="18" charset="0"/>
              </a:rPr>
              <a:t>Annual productivity growth of 2% resulted in Britain becoming the industrial giant of the world. The rise of the middle class created new consumers.</a:t>
            </a:r>
          </a:p>
          <a:p>
            <a:r>
              <a:rPr lang="en-US" sz="2400" dirty="0">
                <a:latin typeface="Times New Roman" panose="02020603050405020304" pitchFamily="18" charset="0"/>
                <a:cs typeface="Times New Roman" panose="02020603050405020304" pitchFamily="18" charset="0"/>
              </a:rPr>
              <a:t>Scottish economist Adam Smith described the free market capitalist system, creating classical economics. Theories of capitalism also were developed by Karl Marx, Werner Sombart, Max Weber, and Joseph </a:t>
            </a:r>
            <a:r>
              <a:rPr lang="en-US" sz="2400" dirty="0" err="1">
                <a:latin typeface="Times New Roman" panose="02020603050405020304" pitchFamily="18" charset="0"/>
                <a:cs typeface="Times New Roman" panose="02020603050405020304" pitchFamily="18" charset="0"/>
              </a:rPr>
              <a:t>Schumpter</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5455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What is accounting history?</a:t>
            </a:r>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Accounting is data gathering and analysis to compile and analyze complex relationships (often financial) used for information, planning and decision making. This was basically true 10,000 years ago.</a:t>
            </a:r>
          </a:p>
          <a:p>
            <a:r>
              <a:rPr lang="en-US" sz="2400" dirty="0">
                <a:latin typeface="Times New Roman" panose="02020603050405020304" pitchFamily="18" charset="0"/>
                <a:cs typeface="Times New Roman" panose="02020603050405020304" pitchFamily="18" charset="0"/>
              </a:rPr>
              <a:t>Accounting is as old as civilization and an integral part of the rise and development of civilization and technology—the ability to measure wealth and the impact of decisions and innovative technologies.</a:t>
            </a:r>
          </a:p>
          <a:p>
            <a:r>
              <a:rPr lang="en-US" sz="2400" dirty="0">
                <a:latin typeface="Times New Roman" panose="02020603050405020304" pitchFamily="18" charset="0"/>
                <a:cs typeface="Times New Roman" panose="02020603050405020304" pitchFamily="18" charset="0"/>
              </a:rPr>
              <a:t>Understanding the basic relationships of accounting to civilization and how it affects all facets of society are fundamental goals of accounting history.</a:t>
            </a:r>
          </a:p>
        </p:txBody>
      </p:sp>
    </p:spTree>
    <p:extLst>
      <p:ext uri="{BB962C8B-B14F-4D97-AF65-F5344CB8AC3E}">
        <p14:creationId xmlns:p14="http://schemas.microsoft.com/office/powerpoint/2010/main" val="3342828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early American experience (chapter 4-1)</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The founding of Jamestown in 1607 was an attempted profit making venture using a joint stock company chartered by the Virginia Company. This was followed by the Plymouth Company in Massachusetts and others.</a:t>
            </a:r>
          </a:p>
          <a:p>
            <a:r>
              <a:rPr lang="en-US" sz="2400" dirty="0">
                <a:latin typeface="Times New Roman" panose="02020603050405020304" pitchFamily="18" charset="0"/>
                <a:cs typeface="Times New Roman" panose="02020603050405020304" pitchFamily="18" charset="0"/>
              </a:rPr>
              <a:t>With property rights under the rule of law, settlers often became landowners and some 95% of the population before the American Revolution were farmers. </a:t>
            </a:r>
          </a:p>
          <a:p>
            <a:r>
              <a:rPr lang="en-US" sz="2400" dirty="0">
                <a:latin typeface="Times New Roman" panose="02020603050405020304" pitchFamily="18" charset="0"/>
                <a:cs typeface="Times New Roman" panose="02020603050405020304" pitchFamily="18" charset="0"/>
              </a:rPr>
              <a:t>The thriving port cities of Boston, New York, Philadelphia, and Charleston depended on foreign trade (and smuggling).</a:t>
            </a:r>
          </a:p>
          <a:p>
            <a:endParaRPr lang="en-US" dirty="0"/>
          </a:p>
        </p:txBody>
      </p:sp>
    </p:spTree>
    <p:extLst>
      <p:ext uri="{BB962C8B-B14F-4D97-AF65-F5344CB8AC3E}">
        <p14:creationId xmlns:p14="http://schemas.microsoft.com/office/powerpoint/2010/main" val="4215485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early American experience (chapter 4-2)</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After the French and Indian War, the British imposed more regulations and harsher enforcement. The colonists resisted, ultimately leading to the American Revolution.</a:t>
            </a:r>
          </a:p>
          <a:p>
            <a:r>
              <a:rPr lang="en-US" sz="2400" dirty="0">
                <a:latin typeface="Times New Roman" panose="02020603050405020304" pitchFamily="18" charset="0"/>
                <a:cs typeface="Times New Roman" panose="02020603050405020304" pitchFamily="18" charset="0"/>
              </a:rPr>
              <a:t>Superintendent of Finance Robert Morris created the first American bank, Bank of North America and issued credit certificates to keep the military in the field.</a:t>
            </a:r>
          </a:p>
          <a:p>
            <a:r>
              <a:rPr lang="en-US" sz="2400" dirty="0">
                <a:latin typeface="Times New Roman" panose="02020603050405020304" pitchFamily="18" charset="0"/>
                <a:cs typeface="Times New Roman" panose="02020603050405020304" pitchFamily="18" charset="0"/>
              </a:rPr>
              <a:t>Victory followed, as did economic depression and inflation. The Continental Congress was powerless, leading to a new Constitution. </a:t>
            </a:r>
          </a:p>
        </p:txBody>
      </p:sp>
    </p:spTree>
    <p:extLst>
      <p:ext uri="{BB962C8B-B14F-4D97-AF65-F5344CB8AC3E}">
        <p14:creationId xmlns:p14="http://schemas.microsoft.com/office/powerpoint/2010/main" val="3531833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early American experience (chapter 4-3)</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Under first president George Washington, Treasury Secretary Alexander Hamilton created the first revenue system relying mainly on customs duties, a competent accounting system, and the Bank of the United States as a central bank. Hamilton encouraged the use of the “necessary and proper clause” to create the bank (and increase the power of the federal government).</a:t>
            </a:r>
          </a:p>
          <a:p>
            <a:r>
              <a:rPr lang="en-US" sz="2400" dirty="0">
                <a:latin typeface="Times New Roman" panose="02020603050405020304" pitchFamily="18" charset="0"/>
                <a:cs typeface="Times New Roman" panose="02020603050405020304" pitchFamily="18" charset="0"/>
              </a:rPr>
              <a:t>Hamilton encouraged domestic manufacturing; during the Panic of 1792 he flooded the country with money, exactly the right policy to dampen the effects of the panic.</a:t>
            </a:r>
          </a:p>
        </p:txBody>
      </p:sp>
    </p:spTree>
    <p:extLst>
      <p:ext uri="{BB962C8B-B14F-4D97-AF65-F5344CB8AC3E}">
        <p14:creationId xmlns:p14="http://schemas.microsoft.com/office/powerpoint/2010/main" val="3118773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early American experience (chapter 4-4)</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American manufacturing started small, including sawmills, textiles and breweries, using craftspeople, draft animals and water power.</a:t>
            </a:r>
          </a:p>
          <a:p>
            <a:r>
              <a:rPr lang="en-US" sz="2400" dirty="0">
                <a:latin typeface="Times New Roman" panose="02020603050405020304" pitchFamily="18" charset="0"/>
                <a:cs typeface="Times New Roman" panose="02020603050405020304" pitchFamily="18" charset="0"/>
              </a:rPr>
              <a:t>Canals, toll roads, and later steam ships and railroads expanded trade and encourages the development of investment capital and exchanges—especially in New York and Philadelphia. </a:t>
            </a:r>
          </a:p>
          <a:p>
            <a:r>
              <a:rPr lang="en-US" sz="2400" dirty="0">
                <a:latin typeface="Times New Roman" panose="02020603050405020304" pitchFamily="18" charset="0"/>
                <a:cs typeface="Times New Roman" panose="02020603050405020304" pitchFamily="18" charset="0"/>
              </a:rPr>
              <a:t>Banks would be created and expand across the country, chartered by states (each state with its own rules and regulations).</a:t>
            </a:r>
          </a:p>
        </p:txBody>
      </p:sp>
    </p:spTree>
    <p:extLst>
      <p:ext uri="{BB962C8B-B14F-4D97-AF65-F5344CB8AC3E}">
        <p14:creationId xmlns:p14="http://schemas.microsoft.com/office/powerpoint/2010/main" val="1992255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early American experience (chapter 4-5)</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a:latin typeface="Times New Roman" panose="02020603050405020304" pitchFamily="18" charset="0"/>
                <a:cs typeface="Times New Roman" panose="02020603050405020304" pitchFamily="18" charset="0"/>
              </a:rPr>
              <a:t>As in Britain, the first industry using machinery and the factory system was textiles, beginning in New England.</a:t>
            </a:r>
          </a:p>
          <a:p>
            <a:r>
              <a:rPr lang="en-US" sz="2400" dirty="0">
                <a:latin typeface="Times New Roman" panose="02020603050405020304" pitchFamily="18" charset="0"/>
                <a:cs typeface="Times New Roman" panose="02020603050405020304" pitchFamily="18" charset="0"/>
              </a:rPr>
              <a:t>Samuel Slater, an English textile supervisor, partnered with merchants to set up the first factory in Rhode Island. The factory prospered and expanded (with an assist from Hamilton’s tariff policy); competition followed.</a:t>
            </a:r>
          </a:p>
          <a:p>
            <a:r>
              <a:rPr lang="en-US" sz="2400" dirty="0">
                <a:latin typeface="Times New Roman" panose="02020603050405020304" pitchFamily="18" charset="0"/>
                <a:cs typeface="Times New Roman" panose="02020603050405020304" pitchFamily="18" charset="0"/>
              </a:rPr>
              <a:t>Francis Cabot Lodge built the first integrated textile mill in 1814 in Massachusetts.</a:t>
            </a:r>
          </a:p>
          <a:p>
            <a:r>
              <a:rPr lang="en-US" sz="2400" dirty="0">
                <a:latin typeface="Times New Roman" panose="02020603050405020304" pitchFamily="18" charset="0"/>
                <a:cs typeface="Times New Roman" panose="02020603050405020304" pitchFamily="18" charset="0"/>
              </a:rPr>
              <a:t>As factories got bigger and more complex, accounting procedures (especially sophisticated cost accounting to determine costs of production in more detail).</a:t>
            </a:r>
          </a:p>
        </p:txBody>
      </p:sp>
    </p:spTree>
    <p:extLst>
      <p:ext uri="{BB962C8B-B14F-4D97-AF65-F5344CB8AC3E}">
        <p14:creationId xmlns:p14="http://schemas.microsoft.com/office/powerpoint/2010/main" val="797156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early American experience (chapter 4-6)</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Eli Whitney invented the cotton gin, allowing the cotton to become the major cash crop of the South. Whitney used interchangeable parts to meet a government contract on firearms.</a:t>
            </a:r>
          </a:p>
          <a:p>
            <a:r>
              <a:rPr lang="en-US" sz="2400" dirty="0">
                <a:latin typeface="Times New Roman" panose="02020603050405020304" pitchFamily="18" charset="0"/>
                <a:cs typeface="Times New Roman" panose="02020603050405020304" pitchFamily="18" charset="0"/>
              </a:rPr>
              <a:t>The Army’s Springfield Armory used a factory process for firearm production; an improved accounting system increased costing accuracy, enhancing quality control—perhaps the most sophisticated accounting system at that time in America.  </a:t>
            </a:r>
          </a:p>
        </p:txBody>
      </p:sp>
    </p:spTree>
    <p:extLst>
      <p:ext uri="{BB962C8B-B14F-4D97-AF65-F5344CB8AC3E}">
        <p14:creationId xmlns:p14="http://schemas.microsoft.com/office/powerpoint/2010/main" val="1510943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Railroads (chapter 5-1)</a:t>
            </a:r>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Railroad allowed shipments of goods at low cost (especially useful for </a:t>
            </a:r>
            <a:r>
              <a:rPr lang="en-US" sz="2400" dirty="0" err="1">
                <a:latin typeface="Times New Roman" panose="02020603050405020304" pitchFamily="18" charset="0"/>
                <a:cs typeface="Times New Roman" panose="02020603050405020304" pitchFamily="18" charset="0"/>
              </a:rPr>
              <a:t>stardardized</a:t>
            </a:r>
            <a:r>
              <a:rPr lang="en-US" sz="2400" dirty="0">
                <a:latin typeface="Times New Roman" panose="02020603050405020304" pitchFamily="18" charset="0"/>
                <a:cs typeface="Times New Roman" panose="02020603050405020304" pitchFamily="18" charset="0"/>
              </a:rPr>
              <a:t> goods) to anywhere the railroads were willing to lay tracks. This allowed the development of new industries (e.g., coal, iron, engineering).</a:t>
            </a:r>
          </a:p>
          <a:p>
            <a:r>
              <a:rPr lang="en-US" sz="2400" dirty="0">
                <a:latin typeface="Times New Roman" panose="02020603050405020304" pitchFamily="18" charset="0"/>
                <a:cs typeface="Times New Roman" panose="02020603050405020304" pitchFamily="18" charset="0"/>
              </a:rPr>
              <a:t>Economies of scale meant large railroads (and therefore consolidation) were efficient. Four major railroads developed: Baltimore and Ohio (B&amp;O), Erie, New York Central, and the Pennsylvania (</a:t>
            </a:r>
            <a:r>
              <a:rPr lang="en-US" sz="2400" dirty="0" err="1">
                <a:latin typeface="Times New Roman" panose="02020603050405020304" pitchFamily="18" charset="0"/>
                <a:cs typeface="Times New Roman" panose="02020603050405020304" pitchFamily="18" charset="0"/>
              </a:rPr>
              <a:t>Pennsy</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5672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Railroads (chapter 5-2)</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a:latin typeface="Times New Roman" panose="02020603050405020304" pitchFamily="18" charset="0"/>
                <a:cs typeface="Times New Roman" panose="02020603050405020304" pitchFamily="18" charset="0"/>
              </a:rPr>
              <a:t>B&amp;O was chartered by Baltimore merchants wanting to expand west (and compete with the successful Erie Canal).</a:t>
            </a:r>
          </a:p>
          <a:p>
            <a:r>
              <a:rPr lang="en-US" sz="2400" dirty="0">
                <a:latin typeface="Times New Roman" panose="02020603050405020304" pitchFamily="18" charset="0"/>
                <a:cs typeface="Times New Roman" panose="02020603050405020304" pitchFamily="18" charset="0"/>
              </a:rPr>
              <a:t>The Erie was a political compromise (1832), allowing a railroad on a “southern route from near New York to near Buffalo (the longest railroad in the world—roughly from nowhere to nowhere). The issuance of convertible bonds created a speculator’s dream—and corruption flourished.</a:t>
            </a:r>
          </a:p>
          <a:p>
            <a:r>
              <a:rPr lang="en-US" sz="2400" dirty="0">
                <a:latin typeface="Times New Roman" panose="02020603050405020304" pitchFamily="18" charset="0"/>
                <a:cs typeface="Times New Roman" panose="02020603050405020304" pitchFamily="18" charset="0"/>
              </a:rPr>
              <a:t>The New York Central was an 1853 merger of several small, unsuccessful lines generally parallel to the Erie Canal.</a:t>
            </a:r>
          </a:p>
          <a:p>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Pennsy</a:t>
            </a:r>
            <a:r>
              <a:rPr lang="en-US" sz="2400" dirty="0">
                <a:latin typeface="Times New Roman" panose="02020603050405020304" pitchFamily="18" charset="0"/>
                <a:cs typeface="Times New Roman" panose="02020603050405020304" pitchFamily="18" charset="0"/>
              </a:rPr>
              <a:t> (1846) initially ran from Harrisburg to Pittsburg, becoming the largest private business in the world by 1865. It was here that the first professional management system was developed. </a:t>
            </a:r>
          </a:p>
        </p:txBody>
      </p:sp>
    </p:spTree>
    <p:extLst>
      <p:ext uri="{BB962C8B-B14F-4D97-AF65-F5344CB8AC3E}">
        <p14:creationId xmlns:p14="http://schemas.microsoft.com/office/powerpoint/2010/main" val="2252610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Railroads (chapter 5-3)</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As president of the </a:t>
            </a:r>
            <a:r>
              <a:rPr lang="en-US" sz="2400" dirty="0" err="1">
                <a:latin typeface="Times New Roman" panose="02020603050405020304" pitchFamily="18" charset="0"/>
                <a:cs typeface="Times New Roman" panose="02020603050405020304" pitchFamily="18" charset="0"/>
              </a:rPr>
              <a:t>Pennsy</a:t>
            </a:r>
            <a:r>
              <a:rPr lang="en-US" sz="2400" dirty="0">
                <a:latin typeface="Times New Roman" panose="02020603050405020304" pitchFamily="18" charset="0"/>
                <a:cs typeface="Times New Roman" panose="02020603050405020304" pitchFamily="18" charset="0"/>
              </a:rPr>
              <a:t>, J. Edgar Thomson created professional management based on a top-down line-and-staff structure and developed a sophisticated accounting and financial system appropriate for a major corporation needing continuous information to make informed decisions. </a:t>
            </a:r>
          </a:p>
          <a:p>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Pennsy</a:t>
            </a:r>
            <a:r>
              <a:rPr lang="en-US" sz="2400" dirty="0">
                <a:latin typeface="Times New Roman" panose="02020603050405020304" pitchFamily="18" charset="0"/>
                <a:cs typeface="Times New Roman" panose="02020603050405020304" pitchFamily="18" charset="0"/>
              </a:rPr>
              <a:t> needed to move maximum traffic at the lowest possible cost. According to historian Alfred Chandler, modern accounting started here. This included a uniform set of accounts (integrating 144 sets of records), centralized purchasing, and the use of the operating ratio (operating revenues/operating expenses as the standard to measure performance by volume. </a:t>
            </a:r>
          </a:p>
        </p:txBody>
      </p:sp>
    </p:spTree>
    <p:extLst>
      <p:ext uri="{BB962C8B-B14F-4D97-AF65-F5344CB8AC3E}">
        <p14:creationId xmlns:p14="http://schemas.microsoft.com/office/powerpoint/2010/main" val="3301192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Railroads (chapter 5-4)</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Other railroads made accounting and financial improvements. The B&amp;O started issuing financial statements in some form by the 1830s. Financial responsibility was centralized under the Treasurer. Daniel McCallum of </a:t>
            </a:r>
            <a:r>
              <a:rPr lang="en-US" sz="24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Erie defined the duties of executives and administrators. He used multiple performance measures including costs per ton mile.</a:t>
            </a:r>
          </a:p>
          <a:p>
            <a:r>
              <a:rPr lang="en-US" sz="2400" dirty="0">
                <a:latin typeface="Times New Roman" panose="02020603050405020304" pitchFamily="18" charset="0"/>
                <a:cs typeface="Times New Roman" panose="02020603050405020304" pitchFamily="18" charset="0"/>
              </a:rPr>
              <a:t>Under Daniel Drew, Jay Gould and others, the Erie became a speculator’s delight, with the focus on manipulation for short-term gain (the “Scarlet Woman of Wall Street.”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188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Why is accounting history important?</a:t>
            </a:r>
          </a:p>
        </p:txBody>
      </p:sp>
      <p:sp>
        <p:nvSpPr>
          <p:cNvPr id="3" name="Content Placeholder 2"/>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Knowing the process and interrelationships of accounting and civilization is important to evaluate what is happening now and what to expect in the future.</a:t>
            </a:r>
          </a:p>
          <a:p>
            <a:r>
              <a:rPr lang="en-US" sz="2400" dirty="0">
                <a:latin typeface="Times New Roman" panose="02020603050405020304" pitchFamily="18" charset="0"/>
                <a:cs typeface="Times New Roman" panose="02020603050405020304" pitchFamily="18" charset="0"/>
              </a:rPr>
              <a:t>Virtually every issue facing accountants (and decision makers using accounting information) has a history and knowing what that history is can be key to evaluating present and future issues and predicting outcomes.</a:t>
            </a:r>
          </a:p>
          <a:p>
            <a:endParaRPr lang="en-US" dirty="0"/>
          </a:p>
        </p:txBody>
      </p:sp>
    </p:spTree>
    <p:extLst>
      <p:ext uri="{BB962C8B-B14F-4D97-AF65-F5344CB8AC3E}">
        <p14:creationId xmlns:p14="http://schemas.microsoft.com/office/powerpoint/2010/main" val="3938518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Railroads (chapter 5-5)</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Major growth happened through consolidations, to both eliminate competition and increase efficiency (long-distance shipping, centralized purchasing, management &amp; accounting, and other economies of scale).</a:t>
            </a:r>
          </a:p>
          <a:p>
            <a:r>
              <a:rPr lang="en-US" sz="2400" dirty="0">
                <a:latin typeface="Times New Roman" panose="02020603050405020304" pitchFamily="18" charset="0"/>
                <a:cs typeface="Times New Roman" panose="02020603050405020304" pitchFamily="18" charset="0"/>
              </a:rPr>
              <a:t>Vanderbilt consolidating the New York Central and attempt to acquire the Erie. All major lines expanded west to stay competitive.</a:t>
            </a:r>
          </a:p>
          <a:p>
            <a:r>
              <a:rPr lang="en-US" sz="2400" dirty="0">
                <a:latin typeface="Times New Roman" panose="02020603050405020304" pitchFamily="18" charset="0"/>
                <a:cs typeface="Times New Roman" panose="02020603050405020304" pitchFamily="18" charset="0"/>
              </a:rPr>
              <a:t>Overbuilding of lines using too much leverage plus panics led to bankruptcies—and a buying opportunity for Morgan and other banks, leading to more consolidation. </a:t>
            </a:r>
          </a:p>
        </p:txBody>
      </p:sp>
    </p:spTree>
    <p:extLst>
      <p:ext uri="{BB962C8B-B14F-4D97-AF65-F5344CB8AC3E}">
        <p14:creationId xmlns:p14="http://schemas.microsoft.com/office/powerpoint/2010/main" val="3081841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The Railroads (chapter 5-6)</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Manipulation, price conspiracies, and acquisitions to achieve monopoly power led to state regulations of railroads beginning with Massachusetts in 1836, followed by New York and, with a lag, most others. Because of interstate commerce, federal regulation was required.</a:t>
            </a:r>
          </a:p>
          <a:p>
            <a:r>
              <a:rPr lang="en-US" sz="2400" dirty="0">
                <a:latin typeface="Times New Roman" panose="02020603050405020304" pitchFamily="18" charset="0"/>
                <a:cs typeface="Times New Roman" panose="02020603050405020304" pitchFamily="18" charset="0"/>
              </a:rPr>
              <a:t>The Interstate Commerce Commission created in 1887, the first federal regulation of business; decades were required to create effective regulation, including standardized accounting.</a:t>
            </a:r>
          </a:p>
          <a:p>
            <a:r>
              <a:rPr lang="en-US" sz="2400" dirty="0">
                <a:latin typeface="Times New Roman" panose="02020603050405020304" pitchFamily="18" charset="0"/>
                <a:cs typeface="Times New Roman" panose="02020603050405020304" pitchFamily="18" charset="0"/>
              </a:rPr>
              <a:t>Anti-trust legislation followed, beginning with the Sherman Act in 1890.</a:t>
            </a:r>
          </a:p>
        </p:txBody>
      </p:sp>
    </p:spTree>
    <p:extLst>
      <p:ext uri="{BB962C8B-B14F-4D97-AF65-F5344CB8AC3E}">
        <p14:creationId xmlns:p14="http://schemas.microsoft.com/office/powerpoint/2010/main" val="2797702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Times New Roman" panose="02020603050405020304" pitchFamily="18" charset="0"/>
                <a:cs typeface="Times New Roman" panose="02020603050405020304" pitchFamily="18" charset="0"/>
              </a:rPr>
              <a:t>Industrialization and professional management (chapter 6-1)</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The industrial economy was booming after the Civil War, the “Gilded Age” according to Mark Twain.</a:t>
            </a:r>
          </a:p>
          <a:p>
            <a:r>
              <a:rPr lang="en-US" sz="2400" dirty="0">
                <a:latin typeface="Times New Roman" panose="02020603050405020304" pitchFamily="18" charset="0"/>
                <a:cs typeface="Times New Roman" panose="02020603050405020304" pitchFamily="18" charset="0"/>
              </a:rPr>
              <a:t>Andrew Carnegie used his railroad experience at the </a:t>
            </a:r>
            <a:r>
              <a:rPr lang="en-US" sz="2400" dirty="0" err="1">
                <a:latin typeface="Times New Roman" panose="02020603050405020304" pitchFamily="18" charset="0"/>
                <a:cs typeface="Times New Roman" panose="02020603050405020304" pitchFamily="18" charset="0"/>
              </a:rPr>
              <a:t>Pennsy</a:t>
            </a:r>
            <a:r>
              <a:rPr lang="en-US" sz="2400" dirty="0">
                <a:latin typeface="Times New Roman" panose="02020603050405020304" pitchFamily="18" charset="0"/>
                <a:cs typeface="Times New Roman" panose="02020603050405020304" pitchFamily="18" charset="0"/>
              </a:rPr>
              <a:t>, including his training as a bookkeeper, to create the giant Carnegie Steel creating the largest most efficient plants in America. His cost accounting data used a voucher system to keep manufacturing costs down. </a:t>
            </a:r>
          </a:p>
          <a:p>
            <a:r>
              <a:rPr lang="en-US" sz="2400" dirty="0">
                <a:latin typeface="Times New Roman" panose="02020603050405020304" pitchFamily="18" charset="0"/>
                <a:cs typeface="Times New Roman" panose="02020603050405020304" pitchFamily="18" charset="0"/>
              </a:rPr>
              <a:t>He sold out to J.P. Morgan who created U.S. Steel, the first billion-dollar manufacturing firm in the U.S.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7462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Industrialization and professional management (chapter 6-2)</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State incorporation laws made it difficult for corporations to own and operate companies across state lines. Conspiracy agreements, however, let competitors split the markets and set prices.</a:t>
            </a:r>
          </a:p>
          <a:p>
            <a:r>
              <a:rPr lang="en-US" sz="2400" dirty="0">
                <a:latin typeface="Times New Roman" panose="02020603050405020304" pitchFamily="18" charset="0"/>
                <a:cs typeface="Times New Roman" panose="02020603050405020304" pitchFamily="18" charset="0"/>
              </a:rPr>
              <a:t>Standard Oil in the 1870s created the trust agreement, which (although cumbersome) allowed giant corporations to own other companies in multiple states.</a:t>
            </a:r>
          </a:p>
          <a:p>
            <a:r>
              <a:rPr lang="en-US" sz="2400" dirty="0">
                <a:latin typeface="Times New Roman" panose="02020603050405020304" pitchFamily="18" charset="0"/>
                <a:cs typeface="Times New Roman" panose="02020603050405020304" pitchFamily="18" charset="0"/>
              </a:rPr>
              <a:t>Beginning with New Jersey, state incorporation laws were eased to allow a corporations to directly own a corporation in another state.</a:t>
            </a:r>
          </a:p>
        </p:txBody>
      </p:sp>
    </p:spTree>
    <p:extLst>
      <p:ext uri="{BB962C8B-B14F-4D97-AF65-F5344CB8AC3E}">
        <p14:creationId xmlns:p14="http://schemas.microsoft.com/office/powerpoint/2010/main" val="2225412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Times New Roman" panose="02020603050405020304" pitchFamily="18" charset="0"/>
                <a:cs typeface="Times New Roman" panose="02020603050405020304" pitchFamily="18" charset="0"/>
              </a:rPr>
              <a:t>Industrialization and professional management (chapter 6-3)</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By the start of 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the manufacturing merger movement was going strong, with Morgan and other bankers creating giant monopolies in dozens of industries. Wall Street stressed economies of scale and stable markets, critics cried monopoly prices and price conspiracies.</a:t>
            </a:r>
          </a:p>
          <a:p>
            <a:r>
              <a:rPr lang="en-US" sz="2400" dirty="0">
                <a:latin typeface="Times New Roman" panose="02020603050405020304" pitchFamily="18" charset="0"/>
                <a:cs typeface="Times New Roman" panose="02020603050405020304" pitchFamily="18" charset="0"/>
              </a:rPr>
              <a:t>Acquisitions were mainly horizontal (direct competitors) and vertical (related businesses such as transportation and mines).</a:t>
            </a:r>
          </a:p>
          <a:p>
            <a:r>
              <a:rPr lang="en-US" sz="2400" dirty="0">
                <a:latin typeface="Times New Roman" panose="02020603050405020304" pitchFamily="18" charset="0"/>
                <a:cs typeface="Times New Roman" panose="02020603050405020304" pitchFamily="18" charset="0"/>
              </a:rPr>
              <a:t>The Justice Department sued and prevented only a few of these mergers. Tougher anti-trust laws would be passed in 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a:t>
            </a:r>
          </a:p>
        </p:txBody>
      </p:sp>
    </p:spTree>
    <p:extLst>
      <p:ext uri="{BB962C8B-B14F-4D97-AF65-F5344CB8AC3E}">
        <p14:creationId xmlns:p14="http://schemas.microsoft.com/office/powerpoint/2010/main" val="3600507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Industrialization and professional management (chapter 6-4)</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Several cost accounting innovations were created late in the 19</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Many companies looked to improved operating efficiency and lower costs, especially after the depression of 1873 </a:t>
            </a:r>
          </a:p>
          <a:p>
            <a:r>
              <a:rPr lang="en-US" sz="2400" dirty="0">
                <a:latin typeface="Times New Roman" panose="02020603050405020304" pitchFamily="18" charset="0"/>
                <a:cs typeface="Times New Roman" panose="02020603050405020304" pitchFamily="18" charset="0"/>
              </a:rPr>
              <a:t>Army Captain Henry Metcalfe developed a shop-order system to track specific direct and indirect costs to track the flow of goods and yield improved cost data and overhead measurements.</a:t>
            </a:r>
          </a:p>
          <a:p>
            <a:r>
              <a:rPr lang="en-US" sz="2400" dirty="0">
                <a:latin typeface="Times New Roman" panose="02020603050405020304" pitchFamily="18" charset="0"/>
                <a:cs typeface="Times New Roman" panose="02020603050405020304" pitchFamily="18" charset="0"/>
              </a:rPr>
              <a:t>Continuing improvements in identifying overhead included factory burden.</a:t>
            </a:r>
          </a:p>
        </p:txBody>
      </p:sp>
    </p:spTree>
    <p:extLst>
      <p:ext uri="{BB962C8B-B14F-4D97-AF65-F5344CB8AC3E}">
        <p14:creationId xmlns:p14="http://schemas.microsoft.com/office/powerpoint/2010/main" val="1000545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Industrialization and professional management (chapter 6-5)</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Engineer Frederick Taylor looked for cost efficiencies, including specialized routing slips. To gain efficiencies he used time and motion studies of individual workers and detailed analysis of individual jobs. Principles he developed became the basis of scientific management.</a:t>
            </a:r>
          </a:p>
          <a:p>
            <a:r>
              <a:rPr lang="en-US" sz="2400" dirty="0">
                <a:latin typeface="Times New Roman" panose="02020603050405020304" pitchFamily="18" charset="0"/>
                <a:cs typeface="Times New Roman" panose="02020603050405020304" pitchFamily="18" charset="0"/>
              </a:rPr>
              <a:t>Specific companies developed complete sophisticated accounting and management accounting systems that became the basis of modern cost accounting for most of 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Particularly important were Du Pont and General Motors. </a:t>
            </a:r>
          </a:p>
        </p:txBody>
      </p:sp>
    </p:spTree>
    <p:extLst>
      <p:ext uri="{BB962C8B-B14F-4D97-AF65-F5344CB8AC3E}">
        <p14:creationId xmlns:p14="http://schemas.microsoft.com/office/powerpoint/2010/main" val="4100191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Industrialization and professional management (chapter 6-6)</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Du Pont Powder Company was a stodgy 100-year old gunpowder manufacturer when bought out by Pierre Du Pont and other young Du Pont family members.</a:t>
            </a:r>
          </a:p>
          <a:p>
            <a:r>
              <a:rPr lang="en-US" sz="2400" dirty="0">
                <a:latin typeface="Times New Roman" panose="02020603050405020304" pitchFamily="18" charset="0"/>
                <a:cs typeface="Times New Roman" panose="02020603050405020304" pitchFamily="18" charset="0"/>
              </a:rPr>
              <a:t>Pierre developed a centralized cost accounting system reporting and comparing the various manufacturing plants, also making product development and pricing decisions.</a:t>
            </a:r>
          </a:p>
          <a:p>
            <a:r>
              <a:rPr lang="en-US" sz="2400" dirty="0">
                <a:latin typeface="Times New Roman" panose="02020603050405020304" pitchFamily="18" charset="0"/>
                <a:cs typeface="Times New Roman" panose="02020603050405020304" pitchFamily="18" charset="0"/>
              </a:rPr>
              <a:t>Du Pont bought out most direct competitors, while becoming the low cost producer. With consolidation was introduced centralized accounting, auditing, credits and collection, as well as treasurer functions. Manufacturing accounting was integrated with capital and financial accounting. </a:t>
            </a:r>
          </a:p>
        </p:txBody>
      </p:sp>
    </p:spTree>
    <p:extLst>
      <p:ext uri="{BB962C8B-B14F-4D97-AF65-F5344CB8AC3E}">
        <p14:creationId xmlns:p14="http://schemas.microsoft.com/office/powerpoint/2010/main" val="17849370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Industrialization and professional management (chapter 6-7)</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Improved information and reports led to better forecasts of both costs and sales.</a:t>
            </a:r>
          </a:p>
          <a:p>
            <a:r>
              <a:rPr lang="en-US" sz="2400" dirty="0">
                <a:latin typeface="Times New Roman" panose="02020603050405020304" pitchFamily="18" charset="0"/>
                <a:cs typeface="Times New Roman" panose="02020603050405020304" pitchFamily="18" charset="0"/>
              </a:rPr>
              <a:t>Donaldson Brown developed return on investment (ROI) calculations based on superior accounting information, including the use of volume (turnover); i.e., RIO goes up with volume.</a:t>
            </a:r>
          </a:p>
          <a:p>
            <a:r>
              <a:rPr lang="en-US" sz="2400" dirty="0">
                <a:latin typeface="Times New Roman" panose="02020603050405020304" pitchFamily="18" charset="0"/>
                <a:cs typeface="Times New Roman" panose="02020603050405020304" pitchFamily="18" charset="0"/>
              </a:rPr>
              <a:t>High profits from World War I sales led to increasing use of chemistry for new product development as well as new investments. One of these was General Motors.</a:t>
            </a:r>
          </a:p>
        </p:txBody>
      </p:sp>
    </p:spTree>
    <p:extLst>
      <p:ext uri="{BB962C8B-B14F-4D97-AF65-F5344CB8AC3E}">
        <p14:creationId xmlns:p14="http://schemas.microsoft.com/office/powerpoint/2010/main" val="712467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Industrialization and professional management (chapter 6-8)</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Organizer Billy Durant created General Motors (GM) early in 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buying various car and parts companies mainly using leverage. GM went broke and Pierre Du Pont took over in 1920. Alfred Sloan became president and created the biggest and perhaps best managed company in America, using a decentralized structure—with centralized control.</a:t>
            </a:r>
          </a:p>
          <a:p>
            <a:r>
              <a:rPr lang="en-US" sz="2400" dirty="0">
                <a:latin typeface="Times New Roman" panose="02020603050405020304" pitchFamily="18" charset="0"/>
                <a:cs typeface="Times New Roman" panose="02020603050405020304" pitchFamily="18" charset="0"/>
              </a:rPr>
              <a:t>Sophisticated accounting, much of it borrowed from Du Pont was a major factor. Donaldson Brown was brought in as financial vice president. He continually developed the accounting system and statistical data needed to run a global manufacturing giant. </a:t>
            </a:r>
          </a:p>
        </p:txBody>
      </p:sp>
    </p:spTree>
    <p:extLst>
      <p:ext uri="{BB962C8B-B14F-4D97-AF65-F5344CB8AC3E}">
        <p14:creationId xmlns:p14="http://schemas.microsoft.com/office/powerpoint/2010/main" val="2513408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about civilization?</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Civilization is the culmination of technology, information, and culture, allowing such things as cities, communal actions, trade and economic growth.</a:t>
            </a:r>
          </a:p>
          <a:p>
            <a:r>
              <a:rPr lang="en-US" sz="2400" dirty="0">
                <a:latin typeface="Times New Roman" panose="02020603050405020304" pitchFamily="18" charset="0"/>
                <a:cs typeface="Times New Roman" panose="02020603050405020304" pitchFamily="18" charset="0"/>
              </a:rPr>
              <a:t>This is the focus of Western Civilization and stress such things as growth, capitalism, and democracy. By and large, these are values Americans emphasize around the world.</a:t>
            </a:r>
          </a:p>
          <a:p>
            <a:r>
              <a:rPr lang="en-US" sz="2400" dirty="0">
                <a:latin typeface="Times New Roman" panose="02020603050405020304" pitchFamily="18" charset="0"/>
                <a:cs typeface="Times New Roman" panose="02020603050405020304" pitchFamily="18" charset="0"/>
              </a:rPr>
              <a:t>Central to civilization are the accumulated functions that are accounting: determining wealth, income (or other bottom line measures), providing transparency, attestation (auditing etc.), and more.</a:t>
            </a:r>
          </a:p>
        </p:txBody>
      </p:sp>
    </p:spTree>
    <p:extLst>
      <p:ext uri="{BB962C8B-B14F-4D97-AF65-F5344CB8AC3E}">
        <p14:creationId xmlns:p14="http://schemas.microsoft.com/office/powerpoint/2010/main" val="41145663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Industrialization and professional management (chapter 6-9)</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GM based financial planning decisions on a 20% ROI (which influenced selling prices, expected volume and production).</a:t>
            </a:r>
          </a:p>
          <a:p>
            <a:r>
              <a:rPr lang="en-US" sz="2400" dirty="0">
                <a:latin typeface="Times New Roman" panose="02020603050405020304" pitchFamily="18" charset="0"/>
                <a:cs typeface="Times New Roman" panose="02020603050405020304" pitchFamily="18" charset="0"/>
              </a:rPr>
              <a:t>Flexible budgeting was a GM innovation, comparing budget to actual and making decisions on sales forecasts and therefore volume, operationalized using standard price and volume data. The distinction of fixed and variable costs proved critical. Standard volume was set at 80% of capacity.</a:t>
            </a:r>
          </a:p>
          <a:p>
            <a:r>
              <a:rPr lang="en-US" sz="2400" dirty="0">
                <a:latin typeface="Times New Roman" panose="02020603050405020304" pitchFamily="18" charset="0"/>
                <a:cs typeface="Times New Roman" panose="02020603050405020304" pitchFamily="18" charset="0"/>
              </a:rPr>
              <a:t>The complete system was established by the mid-1920s and set the American manufacturing standards for the next half century.</a:t>
            </a:r>
          </a:p>
        </p:txBody>
      </p:sp>
    </p:spTree>
    <p:extLst>
      <p:ext uri="{BB962C8B-B14F-4D97-AF65-F5344CB8AC3E}">
        <p14:creationId xmlns:p14="http://schemas.microsoft.com/office/powerpoint/2010/main" val="2947082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Panic Attack: All Those Pesky Bubbles and Crashes (supplement d) </a:t>
            </a:r>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According to </a:t>
            </a:r>
            <a:r>
              <a:rPr lang="en-US" sz="2400" i="1" dirty="0">
                <a:latin typeface="Times New Roman" panose="02020603050405020304" pitchFamily="18" charset="0"/>
                <a:cs typeface="Times New Roman" panose="02020603050405020304" pitchFamily="18" charset="0"/>
              </a:rPr>
              <a:t>Fragile by Design </a:t>
            </a:r>
            <a:r>
              <a:rPr lang="en-US" sz="2400" dirty="0">
                <a:latin typeface="Times New Roman" panose="02020603050405020304" pitchFamily="18" charset="0"/>
                <a:cs typeface="Times New Roman" panose="02020603050405020304" pitchFamily="18" charset="0"/>
              </a:rPr>
              <a:t>(2014) by </a:t>
            </a:r>
            <a:r>
              <a:rPr lang="en-US" sz="2400" dirty="0" err="1">
                <a:latin typeface="Times New Roman" panose="02020603050405020304" pitchFamily="18" charset="0"/>
                <a:cs typeface="Times New Roman" panose="02020603050405020304" pitchFamily="18" charset="0"/>
              </a:rPr>
              <a:t>Calomiris</a:t>
            </a:r>
            <a:r>
              <a:rPr lang="en-US" sz="2400" dirty="0">
                <a:latin typeface="Times New Roman" panose="02020603050405020304" pitchFamily="18" charset="0"/>
                <a:cs typeface="Times New Roman" panose="02020603050405020304" pitchFamily="18" charset="0"/>
              </a:rPr>
              <a:t> and Haber, the American banking system was built to collapse periodically and it did exactly that. Economist Hyman Minsky believed financial crises are caused by unsustainable booms using credit bubbles and meltdowns.</a:t>
            </a:r>
          </a:p>
          <a:p>
            <a:r>
              <a:rPr lang="en-US" sz="2400" dirty="0">
                <a:latin typeface="Times New Roman" panose="02020603050405020304" pitchFamily="18" charset="0"/>
                <a:cs typeface="Times New Roman" panose="02020603050405020304" pitchFamily="18" charset="0"/>
              </a:rPr>
              <a:t>Major panics and depressions occurred in 1819, 1837, 1857,1873, 1893, and 1907. The most infamous was the Market Crash of 1927 followed by the Great Depression.</a:t>
            </a:r>
          </a:p>
        </p:txBody>
      </p:sp>
    </p:spTree>
    <p:extLst>
      <p:ext uri="{BB962C8B-B14F-4D97-AF65-F5344CB8AC3E}">
        <p14:creationId xmlns:p14="http://schemas.microsoft.com/office/powerpoint/2010/main" val="2783406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Why this book?</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As a separate professional field, accounting can seem overly technical and (dare I say it!) boring.</a:t>
            </a:r>
          </a:p>
          <a:p>
            <a:r>
              <a:rPr lang="en-US" sz="2400" dirty="0">
                <a:latin typeface="Times New Roman" panose="02020603050405020304" pitchFamily="18" charset="0"/>
                <a:cs typeface="Times New Roman" panose="02020603050405020304" pitchFamily="18" charset="0"/>
              </a:rPr>
              <a:t>As part of the rise of civilization, accounting becomes a fascinating interrelated story of problem solving and abstract thinking by scholars, entrepreneurs, innovative professionals, and leaders.</a:t>
            </a:r>
          </a:p>
          <a:p>
            <a:r>
              <a:rPr lang="en-US" sz="2400" dirty="0">
                <a:latin typeface="Times New Roman" panose="02020603050405020304" pitchFamily="18" charset="0"/>
                <a:cs typeface="Times New Roman" panose="02020603050405020304" pitchFamily="18" charset="0"/>
              </a:rPr>
              <a:t>This is the story I’m following: the historic situation, problem(s) discovered, and solutions. The story runs from the first accumulation of wealth to the billions of dollars of financial transactions instantaneously traveling globally.</a:t>
            </a:r>
          </a:p>
        </p:txBody>
      </p:sp>
    </p:spTree>
    <p:extLst>
      <p:ext uri="{BB962C8B-B14F-4D97-AF65-F5344CB8AC3E}">
        <p14:creationId xmlns:p14="http://schemas.microsoft.com/office/powerpoint/2010/main" val="259739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 plug for capitalism</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Definition: means of production owned and used by private sector; goods and services are traded in an open market, which determines price and quantity.</a:t>
            </a:r>
          </a:p>
          <a:p>
            <a:r>
              <a:rPr lang="en-US" sz="2400" dirty="0">
                <a:latin typeface="Times New Roman" panose="02020603050405020304" pitchFamily="18" charset="0"/>
                <a:cs typeface="Times New Roman" panose="02020603050405020304" pitchFamily="18" charset="0"/>
              </a:rPr>
              <a:t>Key characteristics: property rights and rule of law; competition; ability to raise and accumulate capital.</a:t>
            </a:r>
          </a:p>
          <a:p>
            <a:r>
              <a:rPr lang="en-US" sz="2400" dirty="0">
                <a:latin typeface="Times New Roman" panose="02020603050405020304" pitchFamily="18" charset="0"/>
                <a:cs typeface="Times New Roman" panose="02020603050405020304" pitchFamily="18" charset="0"/>
              </a:rPr>
              <a:t>Development: 1) mercantile capitalism during the middle ages; 2) financial capitalism—early development in Medieval city states, later in Dutch Republic and England; 3) industrial capitalism—industrial revolution beginning in Britain about 1750.</a:t>
            </a:r>
          </a:p>
        </p:txBody>
      </p:sp>
    </p:spTree>
    <p:extLst>
      <p:ext uri="{BB962C8B-B14F-4D97-AF65-F5344CB8AC3E}">
        <p14:creationId xmlns:p14="http://schemas.microsoft.com/office/powerpoint/2010/main" val="10591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Accounting history: volume 1</a:t>
            </a:r>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Volume introduces accounting history and civilization and includes to first 10,000 or so year—up to 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a:t>
            </a:r>
          </a:p>
          <a:p>
            <a:r>
              <a:rPr lang="en-US" sz="2400" dirty="0">
                <a:latin typeface="Times New Roman" panose="02020603050405020304" pitchFamily="18" charset="0"/>
                <a:cs typeface="Times New Roman" panose="02020603050405020304" pitchFamily="18" charset="0"/>
              </a:rPr>
              <a:t>The first three chapters cover the Ancient World through the early Industrial Revolution in Britain.</a:t>
            </a:r>
          </a:p>
          <a:p>
            <a:r>
              <a:rPr lang="en-US" sz="2400" dirty="0">
                <a:latin typeface="Times New Roman" panose="02020603050405020304" pitchFamily="18" charset="0"/>
                <a:cs typeface="Times New Roman" panose="02020603050405020304" pitchFamily="18" charset="0"/>
              </a:rPr>
              <a:t>The last three chapters move to America, from the colonial experience through the growth and professionalism of big business in the late 19</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and early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centuries.</a:t>
            </a:r>
          </a:p>
          <a:p>
            <a:r>
              <a:rPr lang="en-US" sz="2400" dirty="0">
                <a:latin typeface="Times New Roman" panose="02020603050405020304" pitchFamily="18" charset="0"/>
                <a:cs typeface="Times New Roman" panose="02020603050405020304" pitchFamily="18" charset="0"/>
              </a:rPr>
              <a:t>Supplementary essays include an overview as a virtual reality experience; a primer on double entry bookkeeping, capitalism, and panics and depressions.</a:t>
            </a:r>
          </a:p>
        </p:txBody>
      </p:sp>
    </p:spTree>
    <p:extLst>
      <p:ext uri="{BB962C8B-B14F-4D97-AF65-F5344CB8AC3E}">
        <p14:creationId xmlns:p14="http://schemas.microsoft.com/office/powerpoint/2010/main" val="1086765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Accounting and the ancient world (chapter 1-1)</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Civilization begins some 12,000 years ago in Mesopotamia with agriculture and the walled city. Some set of factors (the discovery of beer perhaps) resulted in people settling down in permanent settlements, which expanded over time and got increasingly complex: more variety of crops, irrigation, tools, domestication of animals, food storage, </a:t>
            </a:r>
            <a:r>
              <a:rPr lang="en-US" sz="2400">
                <a:latin typeface="Times New Roman" panose="02020603050405020304" pitchFamily="18" charset="0"/>
                <a:cs typeface="Times New Roman" panose="02020603050405020304" pitchFamily="18" charset="0"/>
              </a:rPr>
              <a:t>improved homes. </a:t>
            </a:r>
            <a:r>
              <a:rPr lang="en-US" sz="2400" dirty="0">
                <a:latin typeface="Times New Roman" panose="02020603050405020304" pitchFamily="18" charset="0"/>
                <a:cs typeface="Times New Roman" panose="02020603050405020304" pitchFamily="18" charset="0"/>
              </a:rPr>
              <a:t>This led to growing wealth and the need to keep track of it.</a:t>
            </a:r>
          </a:p>
          <a:p>
            <a:r>
              <a:rPr lang="en-US" sz="2400" dirty="0">
                <a:latin typeface="Times New Roman" panose="02020603050405020304" pitchFamily="18" charset="0"/>
                <a:cs typeface="Times New Roman" panose="02020603050405020304" pitchFamily="18" charset="0"/>
              </a:rPr>
              <a:t>Trade (done by the first capitalists?) led to expanding civilization as villagers discovered trade goods from far away and new technologies found elsewhere.</a:t>
            </a:r>
          </a:p>
        </p:txBody>
      </p:sp>
    </p:spTree>
    <p:extLst>
      <p:ext uri="{BB962C8B-B14F-4D97-AF65-F5344CB8AC3E}">
        <p14:creationId xmlns:p14="http://schemas.microsoft.com/office/powerpoint/2010/main" val="265775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Accounting and the ancient world (chapter 1-2)</a:t>
            </a:r>
            <a:endParaRPr lang="en-US" dirty="0"/>
          </a:p>
        </p:txBody>
      </p:sp>
      <p:sp>
        <p:nvSpPr>
          <p:cNvPr id="3" name="Content Placeholder 2"/>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Tokens for inventory: the first accounting. Clay balls were found at dozens of early archaeology digs, later called “tokens.” </a:t>
            </a:r>
          </a:p>
          <a:p>
            <a:r>
              <a:rPr lang="en-US" sz="2400" dirty="0">
                <a:latin typeface="Times New Roman" panose="02020603050405020304" pitchFamily="18" charset="0"/>
                <a:cs typeface="Times New Roman" panose="02020603050405020304" pitchFamily="18" charset="0"/>
              </a:rPr>
              <a:t>These tokens represented a basic way to count wealth. Different shapes represented different goods: sheep, vats of wheat or beer, and so on.</a:t>
            </a:r>
          </a:p>
          <a:p>
            <a:r>
              <a:rPr lang="en-US" sz="2400" dirty="0">
                <a:latin typeface="Times New Roman" panose="02020603050405020304" pitchFamily="18" charset="0"/>
                <a:cs typeface="Times New Roman" panose="02020603050405020304" pitchFamily="18" charset="0"/>
              </a:rPr>
              <a:t>Tokens lead to abstract concepts of numbers.</a:t>
            </a:r>
          </a:p>
          <a:p>
            <a:endParaRPr lang="en-US" dirty="0"/>
          </a:p>
        </p:txBody>
      </p:sp>
    </p:spTree>
    <p:extLst>
      <p:ext uri="{BB962C8B-B14F-4D97-AF65-F5344CB8AC3E}">
        <p14:creationId xmlns:p14="http://schemas.microsoft.com/office/powerpoint/2010/main" val="3011046995"/>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Slice</Template>
  <TotalTime>5597</TotalTime>
  <Words>3660</Words>
  <Application>Microsoft Office PowerPoint</Application>
  <PresentationFormat>Widescreen</PresentationFormat>
  <Paragraphs>162</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Gill Sans MT</vt:lpstr>
      <vt:lpstr>Times New Roman</vt:lpstr>
      <vt:lpstr>Parcel</vt:lpstr>
      <vt:lpstr>ACCOUNTING HISTORY</vt:lpstr>
      <vt:lpstr> What is accounting history?</vt:lpstr>
      <vt:lpstr>Why is accounting history important?</vt:lpstr>
      <vt:lpstr>What about civilization?</vt:lpstr>
      <vt:lpstr>Why this book?</vt:lpstr>
      <vt:lpstr>A plug for capitalism</vt:lpstr>
      <vt:lpstr>Accounting history: volume 1</vt:lpstr>
      <vt:lpstr>Accounting and the ancient world (chapter 1-1)</vt:lpstr>
      <vt:lpstr>Accounting and the ancient world (chapter 1-2)</vt:lpstr>
      <vt:lpstr>Accounting and the ancient world (chapter 1-3)</vt:lpstr>
      <vt:lpstr>The dark ages to the enlightenment (chapter 2-1)</vt:lpstr>
      <vt:lpstr>The dark ages to the enlightenment (chapter 2-2)</vt:lpstr>
      <vt:lpstr>Double entry: a brief primer (supplement b)</vt:lpstr>
      <vt:lpstr>Britain and the industrial revolution (chapter 3-1)</vt:lpstr>
      <vt:lpstr>Britain and the industrial revolution (chapter 3-2)</vt:lpstr>
      <vt:lpstr>Britain and the industrial revolution (chapter 3-3)</vt:lpstr>
      <vt:lpstr>What is capitalism and why is it important to civilization? (Supplement c-1)</vt:lpstr>
      <vt:lpstr>What is capitalism and why is it important to civilization? (Supplement c-2)</vt:lpstr>
      <vt:lpstr>What is capitalism and why is it important to civilization? (Supplement c-3)</vt:lpstr>
      <vt:lpstr>The early American experience (chapter 4-1)</vt:lpstr>
      <vt:lpstr>The early American experience (chapter 4-2)</vt:lpstr>
      <vt:lpstr>The early American experience (chapter 4-3)</vt:lpstr>
      <vt:lpstr>The early American experience (chapter 4-4)</vt:lpstr>
      <vt:lpstr>The early American experience (chapter 4-5)</vt:lpstr>
      <vt:lpstr>The early American experience (chapter 4-6)</vt:lpstr>
      <vt:lpstr>The Railroads (chapter 5-1)</vt:lpstr>
      <vt:lpstr>The Railroads (chapter 5-2)</vt:lpstr>
      <vt:lpstr>The Railroads (chapter 5-3)</vt:lpstr>
      <vt:lpstr>The Railroads (chapter 5-4)</vt:lpstr>
      <vt:lpstr>The Railroads (chapter 5-5)</vt:lpstr>
      <vt:lpstr>The Railroads (chapter 5-6)</vt:lpstr>
      <vt:lpstr>Industrialization and professional management (chapter 6-1)</vt:lpstr>
      <vt:lpstr>Industrialization and professional management (chapter 6-2)</vt:lpstr>
      <vt:lpstr>Industrialization and professional management (chapter 6-3)</vt:lpstr>
      <vt:lpstr>Industrialization and professional management (chapter 6-4)</vt:lpstr>
      <vt:lpstr>Industrialization and professional management (chapter 6-5)</vt:lpstr>
      <vt:lpstr>Industrialization and professional management (chapter 6-6)</vt:lpstr>
      <vt:lpstr>Industrialization and professional management (chapter 6-7)</vt:lpstr>
      <vt:lpstr>Industrialization and professional management (chapter 6-8)</vt:lpstr>
      <vt:lpstr>Industrialization and professional management (chapter 6-9)</vt:lpstr>
      <vt:lpstr>Panic Attack: All Those Pesky Bubbles and Crashes (supplement 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HISTORY</dc:title>
  <dc:creator>Giroux</dc:creator>
  <cp:lastModifiedBy>Giroux</cp:lastModifiedBy>
  <cp:revision>69</cp:revision>
  <dcterms:created xsi:type="dcterms:W3CDTF">2017-02-02T15:58:45Z</dcterms:created>
  <dcterms:modified xsi:type="dcterms:W3CDTF">2017-02-10T15:26:47Z</dcterms:modified>
</cp:coreProperties>
</file>