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85" r:id="rId3"/>
    <p:sldId id="257" r:id="rId4"/>
    <p:sldId id="283" r:id="rId5"/>
    <p:sldId id="258" r:id="rId6"/>
    <p:sldId id="284" r:id="rId7"/>
    <p:sldId id="281" r:id="rId8"/>
    <p:sldId id="259" r:id="rId9"/>
    <p:sldId id="260" r:id="rId10"/>
    <p:sldId id="261" r:id="rId11"/>
    <p:sldId id="266" r:id="rId12"/>
    <p:sldId id="262" r:id="rId13"/>
    <p:sldId id="263" r:id="rId14"/>
    <p:sldId id="265" r:id="rId15"/>
    <p:sldId id="264" r:id="rId16"/>
    <p:sldId id="267" r:id="rId17"/>
    <p:sldId id="268" r:id="rId18"/>
    <p:sldId id="269" r:id="rId19"/>
    <p:sldId id="270" r:id="rId20"/>
    <p:sldId id="271" r:id="rId21"/>
    <p:sldId id="273" r:id="rId22"/>
    <p:sldId id="272" r:id="rId23"/>
    <p:sldId id="274" r:id="rId24"/>
    <p:sldId id="275" r:id="rId25"/>
    <p:sldId id="276" r:id="rId26"/>
    <p:sldId id="277" r:id="rId27"/>
    <p:sldId id="278" r:id="rId28"/>
    <p:sldId id="279" r:id="rId29"/>
    <p:sldId id="280" r:id="rId30"/>
    <p:sldId id="282" r:id="rId31"/>
  </p:sldIdLst>
  <p:sldSz cx="12192000" cy="6858000"/>
  <p:notesSz cx="69469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5303"/>
          </a:xfrm>
          <a:prstGeom prst="rect">
            <a:avLst/>
          </a:prstGeom>
        </p:spPr>
        <p:txBody>
          <a:bodyPr vert="horz" lIns="92135" tIns="46067" rIns="92135" bIns="46067" rtlCol="0"/>
          <a:lstStyle>
            <a:lvl1pPr algn="l">
              <a:defRPr sz="1200"/>
            </a:lvl1pPr>
          </a:lstStyle>
          <a:p>
            <a:endParaRPr lang="en-US" dirty="0"/>
          </a:p>
        </p:txBody>
      </p:sp>
      <p:sp>
        <p:nvSpPr>
          <p:cNvPr id="3" name="Date Placeholder 2"/>
          <p:cNvSpPr>
            <a:spLocks noGrp="1"/>
          </p:cNvSpPr>
          <p:nvPr>
            <p:ph type="dt" sz="quarter" idx="1"/>
          </p:nvPr>
        </p:nvSpPr>
        <p:spPr>
          <a:xfrm>
            <a:off x="3934969" y="0"/>
            <a:ext cx="3010323" cy="465303"/>
          </a:xfrm>
          <a:prstGeom prst="rect">
            <a:avLst/>
          </a:prstGeom>
        </p:spPr>
        <p:txBody>
          <a:bodyPr vert="horz" lIns="92135" tIns="46067" rIns="92135" bIns="46067" rtlCol="0"/>
          <a:lstStyle>
            <a:lvl1pPr algn="r">
              <a:defRPr sz="1200"/>
            </a:lvl1pPr>
          </a:lstStyle>
          <a:p>
            <a:fld id="{BCC33571-362F-4AD5-A3DE-38C293203A2D}" type="datetimeFigureOut">
              <a:rPr lang="en-US" smtClean="0"/>
              <a:t>3/20/2014</a:t>
            </a:fld>
            <a:endParaRPr lang="en-US" dirty="0"/>
          </a:p>
        </p:txBody>
      </p:sp>
      <p:sp>
        <p:nvSpPr>
          <p:cNvPr id="4" name="Footer Placeholder 3"/>
          <p:cNvSpPr>
            <a:spLocks noGrp="1"/>
          </p:cNvSpPr>
          <p:nvPr>
            <p:ph type="ftr" sz="quarter" idx="2"/>
          </p:nvPr>
        </p:nvSpPr>
        <p:spPr>
          <a:xfrm>
            <a:off x="0" y="8805697"/>
            <a:ext cx="3010323" cy="465303"/>
          </a:xfrm>
          <a:prstGeom prst="rect">
            <a:avLst/>
          </a:prstGeom>
        </p:spPr>
        <p:txBody>
          <a:bodyPr vert="horz" lIns="92135" tIns="46067" rIns="92135" bIns="4606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4969" y="8805697"/>
            <a:ext cx="3010323" cy="465303"/>
          </a:xfrm>
          <a:prstGeom prst="rect">
            <a:avLst/>
          </a:prstGeom>
        </p:spPr>
        <p:txBody>
          <a:bodyPr vert="horz" lIns="92135" tIns="46067" rIns="92135" bIns="46067" rtlCol="0" anchor="b"/>
          <a:lstStyle>
            <a:lvl1pPr algn="r">
              <a:defRPr sz="1200"/>
            </a:lvl1pPr>
          </a:lstStyle>
          <a:p>
            <a:fld id="{1D25E841-C676-449A-BC01-9F5D88189F1E}" type="slidenum">
              <a:rPr lang="en-US" smtClean="0"/>
              <a:t>‹#›</a:t>
            </a:fld>
            <a:endParaRPr lang="en-US" dirty="0"/>
          </a:p>
        </p:txBody>
      </p:sp>
    </p:spTree>
    <p:extLst>
      <p:ext uri="{BB962C8B-B14F-4D97-AF65-F5344CB8AC3E}">
        <p14:creationId xmlns:p14="http://schemas.microsoft.com/office/powerpoint/2010/main" val="23946556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423064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185293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163972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211806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422430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207868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399898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214951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214478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300959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6900F5-8761-4F3D-828F-AA992C08FB1B}" type="datetimeFigureOut">
              <a:rPr lang="en-US" smtClean="0"/>
              <a:t>3/17/2014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E66A2-243A-4E12-AA63-DD250B7DA5C6}" type="slidenum">
              <a:rPr lang="en-US" smtClean="0"/>
              <a:t>‹#›</a:t>
            </a:fld>
            <a:endParaRPr lang="en-US" dirty="0"/>
          </a:p>
        </p:txBody>
      </p:sp>
    </p:spTree>
    <p:extLst>
      <p:ext uri="{BB962C8B-B14F-4D97-AF65-F5344CB8AC3E}">
        <p14:creationId xmlns:p14="http://schemas.microsoft.com/office/powerpoint/2010/main" val="213874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00F5-8761-4F3D-828F-AA992C08FB1B}" type="datetimeFigureOut">
              <a:rPr lang="en-US" smtClean="0"/>
              <a:t>3/17/2014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E66A2-243A-4E12-AA63-DD250B7DA5C6}" type="slidenum">
              <a:rPr lang="en-US" smtClean="0"/>
              <a:t>‹#›</a:t>
            </a:fld>
            <a:endParaRPr lang="en-US" dirty="0"/>
          </a:p>
        </p:txBody>
      </p:sp>
    </p:spTree>
    <p:extLst>
      <p:ext uri="{BB962C8B-B14F-4D97-AF65-F5344CB8AC3E}">
        <p14:creationId xmlns:p14="http://schemas.microsoft.com/office/powerpoint/2010/main" val="3034928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Accounting Fraud</a:t>
            </a:r>
            <a:br>
              <a:rPr lang="en-US" dirty="0" smtClean="0"/>
            </a:br>
            <a:endParaRPr lang="en-US" dirty="0"/>
          </a:p>
        </p:txBody>
      </p:sp>
      <p:sp>
        <p:nvSpPr>
          <p:cNvPr id="3" name="Subtitle 2"/>
          <p:cNvSpPr>
            <a:spLocks noGrp="1"/>
          </p:cNvSpPr>
          <p:nvPr>
            <p:ph type="subTitle" idx="1"/>
          </p:nvPr>
        </p:nvSpPr>
        <p:spPr/>
        <p:txBody>
          <a:bodyPr>
            <a:normAutofit/>
          </a:bodyPr>
          <a:lstStyle/>
          <a:p>
            <a:r>
              <a:rPr lang="en-US" sz="3200" dirty="0" smtClean="0"/>
              <a:t>Maneuvering and Manipulation, </a:t>
            </a:r>
          </a:p>
          <a:p>
            <a:r>
              <a:rPr lang="en-US" sz="3200" dirty="0" smtClean="0"/>
              <a:t>Past and Present</a:t>
            </a:r>
            <a:endParaRPr lang="en-US" sz="3200" dirty="0"/>
          </a:p>
        </p:txBody>
      </p:sp>
    </p:spTree>
    <p:extLst>
      <p:ext uri="{BB962C8B-B14F-4D97-AF65-F5344CB8AC3E}">
        <p14:creationId xmlns:p14="http://schemas.microsoft.com/office/powerpoint/2010/main" val="1465560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Economics of Bad  Behavior</a:t>
            </a:r>
            <a:endParaRPr lang="en-US" dirty="0"/>
          </a:p>
        </p:txBody>
      </p:sp>
      <p:sp>
        <p:nvSpPr>
          <p:cNvPr id="3" name="Content Placeholder 2"/>
          <p:cNvSpPr>
            <a:spLocks noGrp="1"/>
          </p:cNvSpPr>
          <p:nvPr>
            <p:ph idx="1"/>
          </p:nvPr>
        </p:nvSpPr>
        <p:spPr>
          <a:xfrm>
            <a:off x="895865" y="1578489"/>
            <a:ext cx="10515600" cy="4351338"/>
          </a:xfrm>
        </p:spPr>
        <p:txBody>
          <a:bodyPr>
            <a:normAutofit fontScale="92500" lnSpcReduction="10000"/>
          </a:bodyPr>
          <a:lstStyle/>
          <a:p>
            <a:pPr marL="0" indent="0">
              <a:buNone/>
            </a:pPr>
            <a:r>
              <a:rPr lang="en-US" dirty="0" smtClean="0"/>
              <a:t>Neoclassical economics: maximize </a:t>
            </a:r>
            <a:r>
              <a:rPr lang="en-US" dirty="0" smtClean="0"/>
              <a:t>profit.</a:t>
            </a:r>
            <a:endParaRPr lang="en-US" dirty="0" smtClean="0"/>
          </a:p>
          <a:p>
            <a:pPr marL="0" indent="0">
              <a:buNone/>
            </a:pPr>
            <a:r>
              <a:rPr lang="en-US" dirty="0" smtClean="0"/>
              <a:t>Enthusiastic business support:  “The public be damned.  I work for my stockholders,” William </a:t>
            </a:r>
            <a:r>
              <a:rPr lang="en-US" dirty="0" smtClean="0"/>
              <a:t>Vanderbilt.</a:t>
            </a:r>
            <a:endParaRPr lang="en-US" dirty="0" smtClean="0"/>
          </a:p>
          <a:p>
            <a:pPr marL="0" indent="0">
              <a:buNone/>
            </a:pPr>
            <a:r>
              <a:rPr lang="en-US" dirty="0" smtClean="0"/>
              <a:t>Libertarian perspective, Milton Friedman:  “The Social Responsibility of Business is to Increase its </a:t>
            </a:r>
            <a:r>
              <a:rPr lang="en-US" dirty="0" smtClean="0"/>
              <a:t>Profits.”</a:t>
            </a:r>
            <a:endParaRPr lang="en-US" dirty="0" smtClean="0"/>
          </a:p>
          <a:p>
            <a:pPr marL="0" indent="0">
              <a:buNone/>
            </a:pPr>
            <a:r>
              <a:rPr lang="en-US" dirty="0" smtClean="0"/>
              <a:t>Duty of Loyalty:  legal (fiduciary) responsibility of board (and others) can be interpreted to maximize profit:  (1) Dodge brothers versus Ford (1919); (2) eBay versus Craig’s List (2010</a:t>
            </a:r>
            <a:r>
              <a:rPr lang="en-US" dirty="0" smtClean="0"/>
              <a:t>).</a:t>
            </a:r>
            <a:endParaRPr lang="en-US" dirty="0" smtClean="0"/>
          </a:p>
          <a:p>
            <a:pPr marL="0" indent="0">
              <a:buNone/>
            </a:pPr>
            <a:r>
              <a:rPr lang="en-US" dirty="0" smtClean="0"/>
              <a:t>Extremes:  Ford Pinto; BP Deepwater </a:t>
            </a:r>
            <a:r>
              <a:rPr lang="en-US" dirty="0" smtClean="0"/>
              <a:t>Horizon.</a:t>
            </a:r>
            <a:endParaRPr lang="en-US" dirty="0" smtClean="0"/>
          </a:p>
          <a:p>
            <a:pPr marL="0" indent="0">
              <a:buNone/>
            </a:pPr>
            <a:r>
              <a:rPr lang="en-US" dirty="0" smtClean="0"/>
              <a:t>Social </a:t>
            </a:r>
            <a:r>
              <a:rPr lang="en-US" dirty="0" smtClean="0"/>
              <a:t>responsibility (necessary corporate governance or subversive doctrine?).  </a:t>
            </a:r>
            <a:r>
              <a:rPr lang="en-US" dirty="0" smtClean="0"/>
              <a:t>Government role?? </a:t>
            </a:r>
            <a:endParaRPr lang="en-US" dirty="0"/>
          </a:p>
        </p:txBody>
      </p:sp>
    </p:spTree>
    <p:extLst>
      <p:ext uri="{BB962C8B-B14F-4D97-AF65-F5344CB8AC3E}">
        <p14:creationId xmlns:p14="http://schemas.microsoft.com/office/powerpoint/2010/main" val="3486470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Regulation?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U.S. was based on a culture of rule of law, local democracy, property rights, and individualism.</a:t>
            </a:r>
          </a:p>
          <a:p>
            <a:r>
              <a:rPr lang="en-US" dirty="0" smtClean="0"/>
              <a:t>The Constitution followed the complete failure of the Articles of Confederation.</a:t>
            </a:r>
          </a:p>
          <a:p>
            <a:r>
              <a:rPr lang="en-US" dirty="0" smtClean="0"/>
              <a:t>Legislation/regulation (beginning at the local level) for public education, clean water/waste disposal, public health, national parks, and determining business vs. individual rights.</a:t>
            </a:r>
          </a:p>
          <a:p>
            <a:r>
              <a:rPr lang="en-US" dirty="0" smtClean="0"/>
              <a:t>Legislation followed scandals and public outrage:  food safety, anti-trust, securities laws, pollution control, and mortgage manipulation.</a:t>
            </a:r>
          </a:p>
          <a:p>
            <a:r>
              <a:rPr lang="en-US" dirty="0" smtClean="0"/>
              <a:t>Problems of corruption, inept enforcement, underfunding, misguided rules, compliance costs, “captured” agencies.; plus unintended consequences.</a:t>
            </a:r>
          </a:p>
          <a:p>
            <a:r>
              <a:rPr lang="en-US" dirty="0" smtClean="0"/>
              <a:t>Current issues:  internet, cyber-crime, </a:t>
            </a:r>
            <a:r>
              <a:rPr lang="en-US" dirty="0" smtClean="0"/>
              <a:t>bitcoin</a:t>
            </a:r>
            <a:r>
              <a:rPr lang="en-US" dirty="0" smtClean="0"/>
              <a:t>.</a:t>
            </a:r>
            <a:endParaRPr lang="en-US" dirty="0"/>
          </a:p>
        </p:txBody>
      </p:sp>
    </p:spTree>
    <p:extLst>
      <p:ext uri="{BB962C8B-B14F-4D97-AF65-F5344CB8AC3E}">
        <p14:creationId xmlns:p14="http://schemas.microsoft.com/office/powerpoint/2010/main" val="3841102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Scandals Before the SEC</a:t>
            </a:r>
            <a:endParaRPr lang="en-US" dirty="0"/>
          </a:p>
        </p:txBody>
      </p:sp>
      <p:sp>
        <p:nvSpPr>
          <p:cNvPr id="3" name="Content Placeholder 2"/>
          <p:cNvSpPr>
            <a:spLocks noGrp="1"/>
          </p:cNvSpPr>
          <p:nvPr>
            <p:ph idx="1"/>
          </p:nvPr>
        </p:nvSpPr>
        <p:spPr/>
        <p:txBody>
          <a:bodyPr>
            <a:normAutofit lnSpcReduction="10000"/>
          </a:bodyPr>
          <a:lstStyle/>
          <a:p>
            <a:r>
              <a:rPr lang="en-US" dirty="0" smtClean="0"/>
              <a:t>Early:  Bribery, </a:t>
            </a:r>
            <a:r>
              <a:rPr lang="en-US" dirty="0" smtClean="0"/>
              <a:t>smuggling.</a:t>
            </a:r>
            <a:endParaRPr lang="en-US" dirty="0" smtClean="0"/>
          </a:p>
          <a:p>
            <a:r>
              <a:rPr lang="en-US" dirty="0" smtClean="0"/>
              <a:t>Railroad Booms:  chartering, construction, stock manipulation, insiders—Raiding the Erie, Credit </a:t>
            </a:r>
            <a:r>
              <a:rPr lang="en-US" dirty="0" smtClean="0"/>
              <a:t>Mobilier</a:t>
            </a:r>
            <a:r>
              <a:rPr lang="en-US" dirty="0" smtClean="0"/>
              <a:t>.</a:t>
            </a:r>
            <a:endParaRPr lang="en-US" dirty="0" smtClean="0"/>
          </a:p>
          <a:p>
            <a:r>
              <a:rPr lang="en-US" dirty="0" smtClean="0"/>
              <a:t>Corrupt government and political machines:  Tammany </a:t>
            </a:r>
            <a:r>
              <a:rPr lang="en-US" dirty="0" smtClean="0"/>
              <a:t>Hall.</a:t>
            </a:r>
            <a:endParaRPr lang="en-US" dirty="0" smtClean="0"/>
          </a:p>
          <a:p>
            <a:r>
              <a:rPr lang="en-US" dirty="0" smtClean="0"/>
              <a:t>Manufacturing, oil and gas, distribution:  Standard Oil—moving from local markets to national and international markets (the concept of monopoly power);  John D. Rockefeller becomes America’s most hated man.</a:t>
            </a:r>
          </a:p>
          <a:p>
            <a:r>
              <a:rPr lang="en-US" dirty="0" smtClean="0"/>
              <a:t>Difficult to identify accounting fraud before accounting standards existed.</a:t>
            </a:r>
          </a:p>
          <a:p>
            <a:endParaRPr lang="en-US" dirty="0"/>
          </a:p>
        </p:txBody>
      </p:sp>
    </p:spTree>
    <p:extLst>
      <p:ext uri="{BB962C8B-B14F-4D97-AF65-F5344CB8AC3E}">
        <p14:creationId xmlns:p14="http://schemas.microsoft.com/office/powerpoint/2010/main" val="2785895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Roaring Twenties to the Great Depression</a:t>
            </a:r>
            <a:endParaRPr lang="en-US" dirty="0"/>
          </a:p>
        </p:txBody>
      </p:sp>
      <p:sp>
        <p:nvSpPr>
          <p:cNvPr id="3" name="Content Placeholder 2"/>
          <p:cNvSpPr>
            <a:spLocks noGrp="1"/>
          </p:cNvSpPr>
          <p:nvPr>
            <p:ph idx="1"/>
          </p:nvPr>
        </p:nvSpPr>
        <p:spPr/>
        <p:txBody>
          <a:bodyPr/>
          <a:lstStyle/>
          <a:p>
            <a:r>
              <a:rPr lang="en-US" dirty="0" smtClean="0"/>
              <a:t>Early 20</a:t>
            </a:r>
            <a:r>
              <a:rPr lang="en-US" baseline="30000" dirty="0" smtClean="0"/>
              <a:t>th</a:t>
            </a:r>
            <a:r>
              <a:rPr lang="en-US" dirty="0" smtClean="0"/>
              <a:t> century a period of progressive legislation and </a:t>
            </a:r>
            <a:r>
              <a:rPr lang="en-US" dirty="0" smtClean="0"/>
              <a:t>reform.</a:t>
            </a:r>
            <a:endParaRPr lang="en-US" dirty="0" smtClean="0"/>
          </a:p>
          <a:p>
            <a:r>
              <a:rPr lang="en-US" dirty="0" smtClean="0"/>
              <a:t>!920s reverted to manipulation, speculation on borrowed money, rampant corruption, and a stock </a:t>
            </a:r>
            <a:r>
              <a:rPr lang="en-US" dirty="0" smtClean="0"/>
              <a:t>bubble.</a:t>
            </a:r>
            <a:endParaRPr lang="en-US" dirty="0" smtClean="0"/>
          </a:p>
          <a:p>
            <a:r>
              <a:rPr lang="en-US" dirty="0" smtClean="0"/>
              <a:t>Market crash and Great Depression.  Investigations (</a:t>
            </a:r>
            <a:r>
              <a:rPr lang="en-US" dirty="0" smtClean="0"/>
              <a:t>Pecora</a:t>
            </a:r>
            <a:r>
              <a:rPr lang="en-US" dirty="0" smtClean="0"/>
              <a:t> Commission and others) uncovered manipulation and </a:t>
            </a:r>
            <a:r>
              <a:rPr lang="en-US" dirty="0" smtClean="0"/>
              <a:t>abuse.</a:t>
            </a:r>
            <a:endParaRPr lang="en-US" dirty="0" smtClean="0"/>
          </a:p>
          <a:p>
            <a:r>
              <a:rPr lang="en-US" dirty="0" smtClean="0"/>
              <a:t>Samuel </a:t>
            </a:r>
            <a:r>
              <a:rPr lang="en-US" dirty="0" smtClean="0"/>
              <a:t>Insull’s</a:t>
            </a:r>
            <a:r>
              <a:rPr lang="en-US" dirty="0" smtClean="0"/>
              <a:t> utility pyramiding (also manipulating dividends and market values); </a:t>
            </a:r>
            <a:r>
              <a:rPr lang="en-US" dirty="0" smtClean="0"/>
              <a:t>Insull</a:t>
            </a:r>
            <a:r>
              <a:rPr lang="en-US" dirty="0" smtClean="0"/>
              <a:t> charged with fraud but not convicted (what laws, exactly, did he break?</a:t>
            </a:r>
          </a:p>
          <a:p>
            <a:r>
              <a:rPr lang="en-US" dirty="0" smtClean="0"/>
              <a:t>Ivar </a:t>
            </a:r>
            <a:r>
              <a:rPr lang="en-US" dirty="0" smtClean="0"/>
              <a:t>Kreuger</a:t>
            </a:r>
            <a:r>
              <a:rPr lang="en-US" dirty="0" smtClean="0"/>
              <a:t>:  The Match King and the </a:t>
            </a:r>
            <a:r>
              <a:rPr lang="en-US" dirty="0" smtClean="0"/>
              <a:t>Kreuger</a:t>
            </a:r>
            <a:r>
              <a:rPr lang="en-US" dirty="0" smtClean="0"/>
              <a:t> Crash.</a:t>
            </a:r>
            <a:endParaRPr lang="en-US" dirty="0" smtClean="0"/>
          </a:p>
        </p:txBody>
      </p:sp>
    </p:spTree>
    <p:extLst>
      <p:ext uri="{BB962C8B-B14F-4D97-AF65-F5344CB8AC3E}">
        <p14:creationId xmlns:p14="http://schemas.microsoft.com/office/powerpoint/2010/main" val="1271559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Congress Takes Action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Securities Acts and the creation of the SEC.</a:t>
            </a:r>
          </a:p>
          <a:p>
            <a:r>
              <a:rPr lang="en-US" dirty="0" smtClean="0"/>
              <a:t>SEC focused on (1) securities markets and (2) accounting and disclosure, including disclosing top executive pay since the mid-1930s.</a:t>
            </a:r>
          </a:p>
          <a:p>
            <a:r>
              <a:rPr lang="en-US" dirty="0" smtClean="0"/>
              <a:t>Accounting standards were “outsourced” to the private sector:  Committee on Accounting Procedure (1938-1959), Accounting Principles Board (1959-1973), and Financial Accounting Standards Board (1973- ).</a:t>
            </a:r>
          </a:p>
          <a:p>
            <a:r>
              <a:rPr lang="en-US" dirty="0" smtClean="0"/>
              <a:t>After the abuse of </a:t>
            </a:r>
            <a:r>
              <a:rPr lang="en-US" dirty="0" smtClean="0"/>
              <a:t>Insull</a:t>
            </a:r>
            <a:r>
              <a:rPr lang="en-US" dirty="0" smtClean="0"/>
              <a:t> and others, IRS and accounting rules focused on historical cost.</a:t>
            </a:r>
          </a:p>
          <a:p>
            <a:r>
              <a:rPr lang="en-US" dirty="0" smtClean="0"/>
              <a:t>McKesson &amp; Robbins fraud (falsified inventory and receivables) and auditing reform (note comparison to </a:t>
            </a:r>
            <a:r>
              <a:rPr lang="en-US" dirty="0" smtClean="0"/>
              <a:t>Ultramares</a:t>
            </a:r>
            <a:r>
              <a:rPr lang="en-US" dirty="0" smtClean="0"/>
              <a:t> case of 1924).</a:t>
            </a:r>
          </a:p>
          <a:p>
            <a:r>
              <a:rPr lang="en-US" dirty="0" smtClean="0"/>
              <a:t>Initially, the SEC was well-funded, activist and reasonably effective.</a:t>
            </a:r>
            <a:endParaRPr lang="en-US" dirty="0"/>
          </a:p>
        </p:txBody>
      </p:sp>
    </p:spTree>
    <p:extLst>
      <p:ext uri="{BB962C8B-B14F-4D97-AF65-F5344CB8AC3E}">
        <p14:creationId xmlns:p14="http://schemas.microsoft.com/office/powerpoint/2010/main" val="999966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Post-World War II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Substantial economic growth, low inflation, low interest rates, high taxes, rising middle class, and greater interest in the stock market.  General Motors is the model of the American multinational.</a:t>
            </a:r>
          </a:p>
          <a:p>
            <a:r>
              <a:rPr lang="en-US" dirty="0" smtClean="0"/>
              <a:t>Emerging opportunities/problems:  foreign competition, rise of conglomerates, bloated corporations, mergers, rising inflation.</a:t>
            </a:r>
          </a:p>
          <a:p>
            <a:r>
              <a:rPr lang="en-US" dirty="0" smtClean="0"/>
              <a:t>Abe </a:t>
            </a:r>
            <a:r>
              <a:rPr lang="en-US" dirty="0" smtClean="0"/>
              <a:t>Brilof</a:t>
            </a:r>
            <a:r>
              <a:rPr lang="en-US" dirty="0" smtClean="0"/>
              <a:t> introduces cleverly rigged accounting ploys (CRAP), especially with merger accounting.</a:t>
            </a:r>
          </a:p>
          <a:p>
            <a:r>
              <a:rPr lang="en-US" dirty="0" smtClean="0"/>
              <a:t>The failure of Penn Central:  liquidity and disclosure issues.</a:t>
            </a:r>
          </a:p>
          <a:p>
            <a:r>
              <a:rPr lang="en-US" dirty="0" smtClean="0"/>
              <a:t>“Small fraud” at giant companies (GE, Westinghouse, military contractors).</a:t>
            </a:r>
          </a:p>
          <a:p>
            <a:r>
              <a:rPr lang="en-US" dirty="0" smtClean="0"/>
              <a:t>Hostile takeovers, Michael Milken and junk bonds, insider trading.</a:t>
            </a:r>
          </a:p>
          <a:p>
            <a:r>
              <a:rPr lang="en-US" dirty="0" smtClean="0"/>
              <a:t>Global bribery and the Foreign Corrupt Practices Act.</a:t>
            </a:r>
          </a:p>
          <a:p>
            <a:endParaRPr lang="en-US" dirty="0" smtClean="0"/>
          </a:p>
          <a:p>
            <a:endParaRPr lang="en-US" dirty="0"/>
          </a:p>
        </p:txBody>
      </p:sp>
    </p:spTree>
    <p:extLst>
      <p:ext uri="{BB962C8B-B14F-4D97-AF65-F5344CB8AC3E}">
        <p14:creationId xmlns:p14="http://schemas.microsoft.com/office/powerpoint/2010/main" val="2524892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Small Companies, Big Fraud</a:t>
            </a:r>
            <a:endParaRPr lang="en-US" dirty="0"/>
          </a:p>
        </p:txBody>
      </p:sp>
      <p:sp>
        <p:nvSpPr>
          <p:cNvPr id="3" name="Content Placeholder 2"/>
          <p:cNvSpPr>
            <a:spLocks noGrp="1"/>
          </p:cNvSpPr>
          <p:nvPr>
            <p:ph idx="1"/>
          </p:nvPr>
        </p:nvSpPr>
        <p:spPr/>
        <p:txBody>
          <a:bodyPr>
            <a:normAutofit lnSpcReduction="10000"/>
          </a:bodyPr>
          <a:lstStyle/>
          <a:p>
            <a:r>
              <a:rPr lang="en-US" dirty="0" smtClean="0"/>
              <a:t>Investor Overseas Services: Bernie </a:t>
            </a:r>
            <a:r>
              <a:rPr lang="en-US" dirty="0" smtClean="0"/>
              <a:t>Cornfeld</a:t>
            </a:r>
            <a:r>
              <a:rPr lang="en-US" dirty="0" smtClean="0"/>
              <a:t> followed by Robert </a:t>
            </a:r>
            <a:r>
              <a:rPr lang="en-US" dirty="0" smtClean="0"/>
              <a:t>Vesco</a:t>
            </a:r>
            <a:r>
              <a:rPr lang="en-US" dirty="0" smtClean="0"/>
              <a:t>—tax avoidance fraud, embezzlement, looting the company.</a:t>
            </a:r>
          </a:p>
          <a:p>
            <a:r>
              <a:rPr lang="en-US" dirty="0" smtClean="0"/>
              <a:t>ZZZZ Best: insurance restoration fraud, fake financial information.</a:t>
            </a:r>
          </a:p>
          <a:p>
            <a:r>
              <a:rPr lang="en-US" dirty="0" smtClean="0"/>
              <a:t>Great Salad Oil Swindle:  nonexistent inventory.</a:t>
            </a:r>
          </a:p>
          <a:p>
            <a:r>
              <a:rPr lang="en-US" dirty="0" smtClean="0"/>
              <a:t>Continental Vending: false statements certified by auditor.</a:t>
            </a:r>
          </a:p>
          <a:p>
            <a:r>
              <a:rPr lang="en-US" dirty="0" smtClean="0"/>
              <a:t>National Student Marketing:  bogus data and stock fraud.</a:t>
            </a:r>
          </a:p>
          <a:p>
            <a:r>
              <a:rPr lang="en-US" dirty="0" smtClean="0"/>
              <a:t>Equity Funding: life insurance cash values for mutual funds—bogus policies and false financial reports.</a:t>
            </a:r>
          </a:p>
          <a:p>
            <a:r>
              <a:rPr lang="en-US" dirty="0" smtClean="0"/>
              <a:t>Baptist Foundation of Arizona:  illicit transactions and false statements.</a:t>
            </a:r>
          </a:p>
          <a:p>
            <a:endParaRPr lang="en-US" dirty="0"/>
          </a:p>
        </p:txBody>
      </p:sp>
    </p:spTree>
    <p:extLst>
      <p:ext uri="{BB962C8B-B14F-4D97-AF65-F5344CB8AC3E}">
        <p14:creationId xmlns:p14="http://schemas.microsoft.com/office/powerpoint/2010/main" val="2728692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Bigger Frauds in the 1990s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Waste Management: garbage collection acquirer business boomed as garbage privatized, relying on political clout (contributions, lobbying, bribery) and manipulation (fixed asset manipulation, capitalizing operating expenses, sham transactions), regulation violations, but a clean opinion by Arthur Andersen.  An SEC investigation, restatements, and lawsuits followed.</a:t>
            </a:r>
          </a:p>
          <a:p>
            <a:r>
              <a:rPr lang="en-US" dirty="0" smtClean="0"/>
              <a:t>Cendant: Hospitality Franchise Systems acquired fraudster CUC International; the fraud was discovered after the acquisition, resulting in restatements, indictments of former CUC executives, and lawsuits against Cendant and auditor Ernst &amp; Young (settled for $3 billion).</a:t>
            </a:r>
          </a:p>
          <a:p>
            <a:r>
              <a:rPr lang="en-US" dirty="0" smtClean="0"/>
              <a:t>Sunbeam: </a:t>
            </a:r>
            <a:r>
              <a:rPr lang="en-US" dirty="0"/>
              <a:t>outsider Albert (“Chainsaw Al”) Dunlap was hired as CEO after declining </a:t>
            </a:r>
            <a:r>
              <a:rPr lang="en-US" dirty="0" smtClean="0"/>
              <a:t>performance in 1996.  Earnings and stock price improved because of cost cutting, plus earnings manipulation (“cookie jar reserves,” channel stuffing, bill-and-hold sales, capitalizing operating expenses) plus auditor Arthur Andersen gave an unqualified opinion.  The fraud was discovered and Sunbeam went bankrupt—lawsuits followed.</a:t>
            </a:r>
          </a:p>
          <a:p>
            <a:r>
              <a:rPr lang="en-US" dirty="0" smtClean="0"/>
              <a:t>BCCI scandal: fraud, bribery, tax evasion, and money laundering: “largest bank fraud in world history,” ending with global liquidation.</a:t>
            </a:r>
            <a:endParaRPr lang="en-US" dirty="0"/>
          </a:p>
        </p:txBody>
      </p:sp>
    </p:spTree>
    <p:extLst>
      <p:ext uri="{BB962C8B-B14F-4D97-AF65-F5344CB8AC3E}">
        <p14:creationId xmlns:p14="http://schemas.microsoft.com/office/powerpoint/2010/main" val="2162199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Regulatory Response</a:t>
            </a:r>
            <a:endParaRPr lang="en-US" dirty="0"/>
          </a:p>
        </p:txBody>
      </p:sp>
      <p:sp>
        <p:nvSpPr>
          <p:cNvPr id="3" name="Content Placeholder 2"/>
          <p:cNvSpPr>
            <a:spLocks noGrp="1"/>
          </p:cNvSpPr>
          <p:nvPr>
            <p:ph idx="1"/>
          </p:nvPr>
        </p:nvSpPr>
        <p:spPr/>
        <p:txBody>
          <a:bodyPr>
            <a:normAutofit lnSpcReduction="10000"/>
          </a:bodyPr>
          <a:lstStyle/>
          <a:p>
            <a:r>
              <a:rPr lang="en-US" dirty="0" smtClean="0"/>
              <a:t>Fed Chairman William </a:t>
            </a:r>
            <a:r>
              <a:rPr lang="en-US" dirty="0" smtClean="0"/>
              <a:t>McChesney</a:t>
            </a:r>
            <a:r>
              <a:rPr lang="en-US" dirty="0" smtClean="0"/>
              <a:t> Martin (1951-70):  “The job of the Federal Reserve is to take away the punch bowl just as the party gets going.”</a:t>
            </a:r>
          </a:p>
          <a:p>
            <a:r>
              <a:rPr lang="en-US" dirty="0" smtClean="0"/>
              <a:t>“Great compression” (1940s-1970s), good for the middle class, not so much for the top 1%.</a:t>
            </a:r>
          </a:p>
          <a:p>
            <a:r>
              <a:rPr lang="en-US" dirty="0" smtClean="0"/>
              <a:t>1970s: </a:t>
            </a:r>
            <a:r>
              <a:rPr lang="en-US" dirty="0" smtClean="0"/>
              <a:t>stimulative</a:t>
            </a:r>
            <a:r>
              <a:rPr lang="en-US" dirty="0" smtClean="0"/>
              <a:t> government policy, drop gold standard, inflation, rising unemployment (“stagflation”).</a:t>
            </a:r>
          </a:p>
          <a:p>
            <a:r>
              <a:rPr lang="en-US" dirty="0" smtClean="0"/>
              <a:t>Reagan Revolution: lower taxes, reduced regulation, Alan Greenspan at Fed.</a:t>
            </a:r>
          </a:p>
          <a:p>
            <a:r>
              <a:rPr lang="en-US" dirty="0" smtClean="0"/>
              <a:t>1990s: booming economy, tech bubble, continued deregulation.</a:t>
            </a:r>
            <a:endParaRPr lang="en-US" dirty="0"/>
          </a:p>
        </p:txBody>
      </p:sp>
    </p:spTree>
    <p:extLst>
      <p:ext uri="{BB962C8B-B14F-4D97-AF65-F5344CB8AC3E}">
        <p14:creationId xmlns:p14="http://schemas.microsoft.com/office/powerpoint/2010/main" val="3135106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Manipulation Follows Executive Incentives</a:t>
            </a:r>
            <a:endParaRPr lang="en-US" dirty="0"/>
          </a:p>
        </p:txBody>
      </p:sp>
      <p:sp>
        <p:nvSpPr>
          <p:cNvPr id="3" name="Content Placeholder 2"/>
          <p:cNvSpPr>
            <a:spLocks noGrp="1"/>
          </p:cNvSpPr>
          <p:nvPr>
            <p:ph idx="1"/>
          </p:nvPr>
        </p:nvSpPr>
        <p:spPr/>
        <p:txBody>
          <a:bodyPr/>
          <a:lstStyle/>
          <a:p>
            <a:r>
              <a:rPr lang="en-US" dirty="0" smtClean="0"/>
              <a:t>Stock options explode in the 1990s (importance of regulations: lower taxes, “free options,” federal pay limitations).</a:t>
            </a:r>
          </a:p>
          <a:p>
            <a:r>
              <a:rPr lang="en-US" dirty="0" smtClean="0"/>
              <a:t>Options in startups, especially high tech.</a:t>
            </a:r>
          </a:p>
          <a:p>
            <a:r>
              <a:rPr lang="en-US" dirty="0" smtClean="0"/>
              <a:t>Incentives are clear:  meeting earnings expectations results in pay explosion—fraud expands.</a:t>
            </a:r>
          </a:p>
          <a:p>
            <a:r>
              <a:rPr lang="en-US" dirty="0" smtClean="0"/>
              <a:t>Tech bubble is followed by stock collapse; fraud is exposed.</a:t>
            </a:r>
          </a:p>
          <a:p>
            <a:r>
              <a:rPr lang="en-US" dirty="0" smtClean="0"/>
              <a:t>Tech companies crash, computer, internet and telecom companies especially.</a:t>
            </a:r>
          </a:p>
          <a:p>
            <a:r>
              <a:rPr lang="en-US" dirty="0" smtClean="0"/>
              <a:t>Giant frauds discovered.</a:t>
            </a:r>
          </a:p>
          <a:p>
            <a:endParaRPr lang="en-US" dirty="0"/>
          </a:p>
        </p:txBody>
      </p:sp>
    </p:spTree>
    <p:extLst>
      <p:ext uri="{BB962C8B-B14F-4D97-AF65-F5344CB8AC3E}">
        <p14:creationId xmlns:p14="http://schemas.microsoft.com/office/powerpoint/2010/main" val="4043050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This is the Story I Want to Tell in the Book</a:t>
            </a:r>
            <a:endParaRPr lang="en-US" i="1" dirty="0"/>
          </a:p>
        </p:txBody>
      </p:sp>
      <p:sp>
        <p:nvSpPr>
          <p:cNvPr id="3" name="Content Placeholder 2"/>
          <p:cNvSpPr>
            <a:spLocks noGrp="1"/>
          </p:cNvSpPr>
          <p:nvPr>
            <p:ph idx="1"/>
          </p:nvPr>
        </p:nvSpPr>
        <p:spPr/>
        <p:txBody>
          <a:bodyPr>
            <a:normAutofit/>
          </a:bodyPr>
          <a:lstStyle/>
          <a:p>
            <a:r>
              <a:rPr lang="en-US" sz="3200" i="1" dirty="0" smtClean="0"/>
              <a:t>Defining the various illicit financial and accounting acts over time, attempting to identify the major perpetrators and the reasons for their actions, determining what regulations were effective and why, and using the historical evidence to attempt to predict the future.  No question, there will be more manipulation and fraud.  The historical evidence, reinforced by psychology and economic, points to the critical importance of the incentives of key players whatever the existing institutional framework (p. xiii).</a:t>
            </a:r>
            <a:endParaRPr lang="en-US" sz="3200" i="1" dirty="0"/>
          </a:p>
        </p:txBody>
      </p:sp>
    </p:spTree>
    <p:extLst>
      <p:ext uri="{BB962C8B-B14F-4D97-AF65-F5344CB8AC3E}">
        <p14:creationId xmlns:p14="http://schemas.microsoft.com/office/powerpoint/2010/main" val="1774690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Enron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Enron had it all: giant company, long-term complex manipulation schemes (most of which are still around), interesting villains, unexpected bankruptcy (largest in U.S. history at the time), every facet studies by journalists, insiders, Congress, and other investigators. [Note Texas A&amp;M connections.]</a:t>
            </a:r>
          </a:p>
          <a:p>
            <a:r>
              <a:rPr lang="en-US" dirty="0" smtClean="0"/>
              <a:t>Mark-to-market accounting (as determined by Enron)</a:t>
            </a:r>
          </a:p>
          <a:p>
            <a:r>
              <a:rPr lang="en-US" dirty="0" smtClean="0"/>
              <a:t>Gas trading and derivatives (expanded to electricity and other markets); gains and losses manipulated; extreme corruption of California electric market.</a:t>
            </a:r>
          </a:p>
          <a:p>
            <a:r>
              <a:rPr lang="en-US" dirty="0" smtClean="0"/>
              <a:t>Special purpose entities:  Andy Fastow has a special knack for manipulation and fraud.</a:t>
            </a:r>
          </a:p>
          <a:p>
            <a:r>
              <a:rPr lang="en-US" dirty="0" smtClean="0"/>
              <a:t>Arthur Andersen requires restatements, bankruptcy follows.</a:t>
            </a:r>
          </a:p>
          <a:p>
            <a:r>
              <a:rPr lang="en-US" dirty="0" smtClean="0"/>
              <a:t>Ken Lay:  head fraudster or tolerant/hands-off CEO?</a:t>
            </a:r>
          </a:p>
          <a:p>
            <a:endParaRPr lang="en-US" dirty="0"/>
          </a:p>
        </p:txBody>
      </p:sp>
    </p:spTree>
    <p:extLst>
      <p:ext uri="{BB962C8B-B14F-4D97-AF65-F5344CB8AC3E}">
        <p14:creationId xmlns:p14="http://schemas.microsoft.com/office/powerpoint/2010/main" val="986940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Major Scandals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WorldCom, massive telecom specializing in acquisitions (and merger accounting).  Under CEO Bernie Ebbers and CRO Scott Sullivan the company stayed afloat by capitalizing about $12 billion in operating expenses, discovered by internal auditor Cynthia Cooper.  Arthur Andersen withdrew is audit opinion and WorldCom filed for bankruptcy in mid-2002—the new biggest bankruptcy in U.S. history.</a:t>
            </a:r>
          </a:p>
          <a:p>
            <a:r>
              <a:rPr lang="en-US" dirty="0" smtClean="0"/>
              <a:t>Tyco, a large conglomerate also relying on mergers for growth (and manipulation), under CEO Dennis (“Deal-a-Day Dennis”) Kowlowski.  Kowlowski and CFO Mark Swartz convicted of fraud after an SEC investigation.</a:t>
            </a:r>
          </a:p>
          <a:p>
            <a:r>
              <a:rPr lang="en-US" dirty="0" smtClean="0"/>
              <a:t>Adelphia, a relatively small cable company with Regas-dominated board charged with committing fraud and pilfering the company—criminal acts by board of directors.   </a:t>
            </a:r>
          </a:p>
          <a:p>
            <a:r>
              <a:rPr lang="en-US" dirty="0" smtClean="0"/>
              <a:t>Downfall of Arthur Anderson after indictment for destroying evidence.</a:t>
            </a:r>
            <a:endParaRPr lang="en-US" dirty="0"/>
          </a:p>
        </p:txBody>
      </p:sp>
    </p:spTree>
    <p:extLst>
      <p:ext uri="{BB962C8B-B14F-4D97-AF65-F5344CB8AC3E}">
        <p14:creationId xmlns:p14="http://schemas.microsoft.com/office/powerpoint/2010/main" val="1070745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Congressional Investigation and Action</a:t>
            </a:r>
            <a:endParaRPr lang="en-US" dirty="0"/>
          </a:p>
        </p:txBody>
      </p:sp>
      <p:sp>
        <p:nvSpPr>
          <p:cNvPr id="3" name="Content Placeholder 2"/>
          <p:cNvSpPr>
            <a:spLocks noGrp="1"/>
          </p:cNvSpPr>
          <p:nvPr>
            <p:ph idx="1"/>
          </p:nvPr>
        </p:nvSpPr>
        <p:spPr/>
        <p:txBody>
          <a:bodyPr/>
          <a:lstStyle/>
          <a:p>
            <a:r>
              <a:rPr lang="en-US" dirty="0" smtClean="0"/>
              <a:t>Congressional hearing start within days of Enron’s bankruptcy in December 2001, especially Paul Sarbanes’ Senate Banking Committee and Michael Oxley’s House Committee on Financial Services (Oxley not much interested in massive reform).</a:t>
            </a:r>
          </a:p>
          <a:p>
            <a:r>
              <a:rPr lang="en-US" dirty="0" smtClean="0"/>
              <a:t>Sarbanes-Oxley Act of 2002 passed within a few days of WorldCom’s bankruptcy.  Focus on corporate governance, new audit requirements and a new audit regulator (Public Company Accounting Oversight Board), additional internal control oversight and reporting, and improved regulatory funding. </a:t>
            </a:r>
          </a:p>
          <a:p>
            <a:endParaRPr lang="en-US" dirty="0"/>
          </a:p>
        </p:txBody>
      </p:sp>
    </p:spTree>
    <p:extLst>
      <p:ext uri="{BB962C8B-B14F-4D97-AF65-F5344CB8AC3E}">
        <p14:creationId xmlns:p14="http://schemas.microsoft.com/office/powerpoint/2010/main" val="3118514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Manipulation Continues</a:t>
            </a:r>
            <a:endParaRPr lang="en-US" dirty="0"/>
          </a:p>
        </p:txBody>
      </p:sp>
      <p:sp>
        <p:nvSpPr>
          <p:cNvPr id="3" name="Content Placeholder 2"/>
          <p:cNvSpPr>
            <a:spLocks noGrp="1"/>
          </p:cNvSpPr>
          <p:nvPr>
            <p:ph idx="1"/>
          </p:nvPr>
        </p:nvSpPr>
        <p:spPr/>
        <p:txBody>
          <a:bodyPr>
            <a:noAutofit/>
          </a:bodyPr>
          <a:lstStyle/>
          <a:p>
            <a:r>
              <a:rPr lang="en-US" sz="2400" dirty="0" smtClean="0"/>
              <a:t>HealthSouth: Richard Scrushy started inpatient rehabilitation facilities and used mergers to propel growth.  Medicare and other problems could be gamed and HealthSouth became a manipulation specialist. Company was charged with fraud by Medicare and forced to restate earnings.  Executives charged with fraud.  Scrushy charged with filing false reports under SOX 302, but was acquitted (using the “accountants did it” defense).</a:t>
            </a:r>
          </a:p>
          <a:p>
            <a:r>
              <a:rPr lang="en-US" sz="2400" dirty="0" smtClean="0"/>
              <a:t>Stock Option Backdating:  option grant date set to an earlier day with a lower stock price; SEC investigated about 150 companies, most of which restated earnings while a few were charged with fraud.  (Also spring loading and speed vesting).</a:t>
            </a:r>
          </a:p>
          <a:p>
            <a:r>
              <a:rPr lang="en-US" sz="2400" dirty="0" smtClean="0"/>
              <a:t>Financial Scandals:  before the subprime meltdown of 2008, a number of financial companies investigated and charged with various illicit acts, including Fannie Mae and Freddie Mac (faulty derivative controls and fraudulent accounting); AIG (improper accounting for reinsurance, overstating equity, and internal control weaknesses); and mutual fund abuses (front-running and market timing after the close of trading).</a:t>
            </a:r>
            <a:endParaRPr lang="en-US" sz="2400" dirty="0"/>
          </a:p>
        </p:txBody>
      </p:sp>
    </p:spTree>
    <p:extLst>
      <p:ext uri="{BB962C8B-B14F-4D97-AF65-F5344CB8AC3E}">
        <p14:creationId xmlns:p14="http://schemas.microsoft.com/office/powerpoint/2010/main" val="2940701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Subprime Meltdown</a:t>
            </a:r>
            <a:endParaRPr lang="en-US" dirty="0"/>
          </a:p>
        </p:txBody>
      </p:sp>
      <p:sp>
        <p:nvSpPr>
          <p:cNvPr id="3" name="Content Placeholder 2"/>
          <p:cNvSpPr>
            <a:spLocks noGrp="1"/>
          </p:cNvSpPr>
          <p:nvPr>
            <p:ph idx="1"/>
          </p:nvPr>
        </p:nvSpPr>
        <p:spPr/>
        <p:txBody>
          <a:bodyPr>
            <a:normAutofit lnSpcReduction="10000"/>
          </a:bodyPr>
          <a:lstStyle/>
          <a:p>
            <a:r>
              <a:rPr lang="en-US" dirty="0" smtClean="0"/>
              <a:t>Mortgage Abuse and Fraud:  Predatory lending practices, subprime and easy credit.</a:t>
            </a:r>
          </a:p>
          <a:p>
            <a:r>
              <a:rPr lang="en-US" dirty="0" smtClean="0"/>
              <a:t>Securitization: creation of mortgage-backed securities, collateralized debt obligations, and credit default swaps.</a:t>
            </a:r>
          </a:p>
          <a:p>
            <a:r>
              <a:rPr lang="en-US" dirty="0" smtClean="0"/>
              <a:t>Relatively deregulated market by captured(?) bank regulators.</a:t>
            </a:r>
          </a:p>
          <a:p>
            <a:r>
              <a:rPr lang="en-US" dirty="0" smtClean="0"/>
              <a:t>High leverage, dependence on overnight money.</a:t>
            </a:r>
          </a:p>
          <a:p>
            <a:r>
              <a:rPr lang="en-US" dirty="0" smtClean="0"/>
              <a:t>Once housing prices declined (around 2006), the bubble was effectively over.  Bond rating downgrades of MBSs beginning in 2007.</a:t>
            </a:r>
          </a:p>
          <a:p>
            <a:r>
              <a:rPr lang="en-US" dirty="0" smtClean="0"/>
              <a:t>Almost everyone, including many of the insiders, were clueless about the consequences—until companies started failing. </a:t>
            </a:r>
          </a:p>
          <a:p>
            <a:endParaRPr lang="en-US" dirty="0"/>
          </a:p>
        </p:txBody>
      </p:sp>
    </p:spTree>
    <p:extLst>
      <p:ext uri="{BB962C8B-B14F-4D97-AF65-F5344CB8AC3E}">
        <p14:creationId xmlns:p14="http://schemas.microsoft.com/office/powerpoint/2010/main" val="2552004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Financial Collapse</a:t>
            </a:r>
            <a:endParaRPr lang="en-US" dirty="0"/>
          </a:p>
        </p:txBody>
      </p:sp>
      <p:sp>
        <p:nvSpPr>
          <p:cNvPr id="3" name="Content Placeholder 2"/>
          <p:cNvSpPr>
            <a:spLocks noGrp="1"/>
          </p:cNvSpPr>
          <p:nvPr>
            <p:ph idx="1"/>
          </p:nvPr>
        </p:nvSpPr>
        <p:spPr/>
        <p:txBody>
          <a:bodyPr>
            <a:normAutofit/>
          </a:bodyPr>
          <a:lstStyle/>
          <a:p>
            <a:r>
              <a:rPr lang="en-US" dirty="0" smtClean="0"/>
              <a:t>Early failures: </a:t>
            </a:r>
            <a:r>
              <a:rPr lang="en-US" altLang="en-US" dirty="0"/>
              <a:t>Bear Stearns hedge funds for CDOs, collapsed in November </a:t>
            </a:r>
            <a:r>
              <a:rPr lang="en-US" altLang="en-US" dirty="0" smtClean="0"/>
              <a:t>2007; </a:t>
            </a:r>
            <a:r>
              <a:rPr lang="en-US" altLang="en-US" dirty="0"/>
              <a:t>January 2008:  Countrywide acquired by Bank of </a:t>
            </a:r>
            <a:r>
              <a:rPr lang="en-US" altLang="en-US" dirty="0" smtClean="0"/>
              <a:t>America</a:t>
            </a:r>
          </a:p>
          <a:p>
            <a:r>
              <a:rPr lang="en-US" altLang="en-US" dirty="0"/>
              <a:t>March 2008 J.P. Morgan acquires Bear </a:t>
            </a:r>
            <a:r>
              <a:rPr lang="en-US" altLang="en-US" dirty="0" smtClean="0"/>
              <a:t>Stearns (liquidity crisis), after Fed bailout</a:t>
            </a:r>
          </a:p>
          <a:p>
            <a:r>
              <a:rPr lang="en-US" altLang="en-US" dirty="0" smtClean="0"/>
              <a:t>Conservatorship for Fannie &amp; Freddie, summer 2008.</a:t>
            </a:r>
          </a:p>
          <a:p>
            <a:r>
              <a:rPr lang="en-US" altLang="en-US" dirty="0" smtClean="0"/>
              <a:t>Failure of Lehman Brothers, October 2008; financial markets crash.</a:t>
            </a:r>
          </a:p>
          <a:p>
            <a:r>
              <a:rPr lang="en-US" altLang="en-US" dirty="0" smtClean="0"/>
              <a:t>Bailout of AIG (holder of CDSs), October 2008.</a:t>
            </a:r>
          </a:p>
        </p:txBody>
      </p:sp>
    </p:spTree>
    <p:extLst>
      <p:ext uri="{BB962C8B-B14F-4D97-AF65-F5344CB8AC3E}">
        <p14:creationId xmlns:p14="http://schemas.microsoft.com/office/powerpoint/2010/main" val="1699884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Accounting</a:t>
            </a:r>
            <a:endParaRPr lang="en-US" dirty="0"/>
          </a:p>
        </p:txBody>
      </p:sp>
      <p:sp>
        <p:nvSpPr>
          <p:cNvPr id="3" name="Content Placeholder 2"/>
          <p:cNvSpPr>
            <a:spLocks noGrp="1"/>
          </p:cNvSpPr>
          <p:nvPr>
            <p:ph idx="1"/>
          </p:nvPr>
        </p:nvSpPr>
        <p:spPr/>
        <p:txBody>
          <a:bodyPr/>
          <a:lstStyle/>
          <a:p>
            <a:r>
              <a:rPr lang="en-US" dirty="0" smtClean="0"/>
              <a:t>Accounting was a supporting player to financial scandal.</a:t>
            </a:r>
          </a:p>
          <a:p>
            <a:r>
              <a:rPr lang="en-US" dirty="0" smtClean="0"/>
              <a:t>Major issues (obvious from Enron scandal):  mark-to-market; OTC derivatives unregulated; out-of-control executive compensation [note SFAS 123R (stock options) effective in 2006]; special purpose entities; risk measurement; leverage and liquidity issues.  </a:t>
            </a:r>
          </a:p>
          <a:p>
            <a:r>
              <a:rPr lang="en-US" dirty="0" smtClean="0"/>
              <a:t>SEC issues (allowed increased leverage of major investment banks, Bernie Madoff).</a:t>
            </a:r>
          </a:p>
          <a:p>
            <a:r>
              <a:rPr lang="en-US" dirty="0" smtClean="0"/>
              <a:t>Sarbanes-Oxley proved less effective than expected.  </a:t>
            </a:r>
          </a:p>
          <a:p>
            <a:r>
              <a:rPr lang="en-US" dirty="0" smtClean="0"/>
              <a:t>Lehman’s Repo105s scam exposed in 2010.</a:t>
            </a:r>
            <a:endParaRPr lang="en-US" dirty="0"/>
          </a:p>
        </p:txBody>
      </p:sp>
    </p:spTree>
    <p:extLst>
      <p:ext uri="{BB962C8B-B14F-4D97-AF65-F5344CB8AC3E}">
        <p14:creationId xmlns:p14="http://schemas.microsoft.com/office/powerpoint/2010/main" val="14399095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Government Action</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a:t>Fed funding facilities to provide </a:t>
            </a:r>
            <a:r>
              <a:rPr lang="en-US" altLang="en-US" dirty="0" smtClean="0"/>
              <a:t>liquidity.</a:t>
            </a:r>
            <a:endParaRPr lang="en-US" altLang="en-US" dirty="0"/>
          </a:p>
          <a:p>
            <a:r>
              <a:rPr lang="en-US" altLang="en-US" dirty="0"/>
              <a:t>Troubled Asset Relief Program funding, October 2008; major banks bailed out with equity injections. (Not much help for underwater homeowners</a:t>
            </a:r>
            <a:r>
              <a:rPr lang="en-US" altLang="en-US" dirty="0" smtClean="0"/>
              <a:t>.)</a:t>
            </a:r>
          </a:p>
          <a:p>
            <a:r>
              <a:rPr lang="en-US" altLang="en-US" dirty="0" smtClean="0"/>
              <a:t>Financial regulatory overhaul plan announced by President Obama in 2009; creation of the Financial Crisis Oversight Committee.</a:t>
            </a:r>
          </a:p>
          <a:p>
            <a:r>
              <a:rPr lang="en-US" altLang="en-US" dirty="0" smtClean="0"/>
              <a:t>Dodd-Frank Act of 2010: improving transparency; Financial Stability Oversight Council, liquidation authority, “Volcker Rule,” limited OTC derivative regulation and clearinghouse requirements, Bureau of Consumer Financial Protection. </a:t>
            </a:r>
          </a:p>
          <a:p>
            <a:r>
              <a:rPr lang="en-US" altLang="en-US" dirty="0" smtClean="0"/>
              <a:t>Basel III beefs up capital standards of banks.</a:t>
            </a:r>
            <a:endParaRPr lang="en-US" altLang="en-US" dirty="0"/>
          </a:p>
          <a:p>
            <a:pPr marL="0" indent="0">
              <a:buNone/>
            </a:pPr>
            <a:r>
              <a:rPr lang="en-US" dirty="0"/>
              <a:t> </a:t>
            </a:r>
          </a:p>
          <a:p>
            <a:endParaRPr lang="en-US" dirty="0"/>
          </a:p>
        </p:txBody>
      </p:sp>
    </p:spTree>
    <p:extLst>
      <p:ext uri="{BB962C8B-B14F-4D97-AF65-F5344CB8AC3E}">
        <p14:creationId xmlns:p14="http://schemas.microsoft.com/office/powerpoint/2010/main" val="3620533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Continuing Scandals</a:t>
            </a:r>
            <a:endParaRPr lang="en-US" dirty="0"/>
          </a:p>
        </p:txBody>
      </p:sp>
      <p:sp>
        <p:nvSpPr>
          <p:cNvPr id="3" name="Content Placeholder 2"/>
          <p:cNvSpPr>
            <a:spLocks noGrp="1"/>
          </p:cNvSpPr>
          <p:nvPr>
            <p:ph idx="1"/>
          </p:nvPr>
        </p:nvSpPr>
        <p:spPr/>
        <p:txBody>
          <a:bodyPr/>
          <a:lstStyle/>
          <a:p>
            <a:r>
              <a:rPr lang="en-US" dirty="0" smtClean="0"/>
              <a:t>Banks seemingly unrepentant and largely unpunished; scandals continue.</a:t>
            </a:r>
          </a:p>
          <a:p>
            <a:r>
              <a:rPr lang="en-US" dirty="0" smtClean="0"/>
              <a:t>“Flash Crash,” stock market collapse, May 6, 2010.</a:t>
            </a:r>
          </a:p>
          <a:p>
            <a:r>
              <a:rPr lang="en-US" dirty="0" smtClean="0"/>
              <a:t>Goldman Sachs settles SEC charges related to ABACUS 200078-ACI, a CDO.</a:t>
            </a:r>
          </a:p>
          <a:p>
            <a:r>
              <a:rPr lang="en-US" dirty="0" smtClean="0"/>
              <a:t>Rajat</a:t>
            </a:r>
            <a:r>
              <a:rPr lang="en-US" dirty="0" smtClean="0"/>
              <a:t> Gupta convicted of insider trading 2011; ditto Raj </a:t>
            </a:r>
            <a:r>
              <a:rPr lang="en-US" dirty="0" smtClean="0"/>
              <a:t>Rajarqtnam</a:t>
            </a:r>
            <a:r>
              <a:rPr lang="en-US" dirty="0" smtClean="0"/>
              <a:t>.</a:t>
            </a:r>
          </a:p>
          <a:p>
            <a:r>
              <a:rPr lang="en-US" dirty="0" smtClean="0"/>
              <a:t>LIBOR scandal (fixing short-term interest rate), 2012.</a:t>
            </a:r>
          </a:p>
          <a:p>
            <a:r>
              <a:rPr lang="en-US" dirty="0" smtClean="0"/>
              <a:t>J.P. Morgan’s “London Whale” scandal and big derivative losses, 2012.</a:t>
            </a:r>
          </a:p>
          <a:p>
            <a:r>
              <a:rPr lang="en-US" dirty="0" smtClean="0"/>
              <a:t>Outsize compensation of bankers and various CEOs increase. </a:t>
            </a:r>
          </a:p>
          <a:p>
            <a:endParaRPr lang="en-US" dirty="0" smtClean="0"/>
          </a:p>
        </p:txBody>
      </p:sp>
    </p:spTree>
    <p:extLst>
      <p:ext uri="{BB962C8B-B14F-4D97-AF65-F5344CB8AC3E}">
        <p14:creationId xmlns:p14="http://schemas.microsoft.com/office/powerpoint/2010/main" val="40321978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Future of Fraud</a:t>
            </a:r>
            <a:endParaRPr lang="en-US" dirty="0"/>
          </a:p>
        </p:txBody>
      </p:sp>
      <p:sp>
        <p:nvSpPr>
          <p:cNvPr id="3" name="Content Placeholder 2"/>
          <p:cNvSpPr>
            <a:spLocks noGrp="1"/>
          </p:cNvSpPr>
          <p:nvPr>
            <p:ph idx="1"/>
          </p:nvPr>
        </p:nvSpPr>
        <p:spPr/>
        <p:txBody>
          <a:bodyPr>
            <a:normAutofit fontScale="92500"/>
          </a:bodyPr>
          <a:lstStyle/>
          <a:p>
            <a:r>
              <a:rPr lang="en-US" dirty="0" smtClean="0"/>
              <a:t>Types of corruption and fraud change over time. [“History doesn’t repeat itself, but it rhymes” (Mark Twain).]</a:t>
            </a:r>
          </a:p>
          <a:p>
            <a:r>
              <a:rPr lang="en-US" dirty="0" smtClean="0"/>
              <a:t>Accounting and auditing issues become increasingly complex as business complexity increases.</a:t>
            </a:r>
          </a:p>
          <a:p>
            <a:r>
              <a:rPr lang="en-US" dirty="0" smtClean="0"/>
              <a:t>Certain issues remain despite changing laws and regulations:  market value accounting, derivatives, pensions/OPEB, executive compensation (and other compensation issues).</a:t>
            </a:r>
          </a:p>
          <a:p>
            <a:r>
              <a:rPr lang="en-US" dirty="0" smtClean="0"/>
              <a:t>Incentives structures usually beyond the scope of accounting (and difficult to control through regulation).  Follow the money.</a:t>
            </a:r>
          </a:p>
          <a:p>
            <a:r>
              <a:rPr lang="en-US" dirty="0" smtClean="0"/>
              <a:t>In the 21st century, accounting will likely only be a contributing player.</a:t>
            </a:r>
            <a:endParaRPr lang="en-US" dirty="0"/>
          </a:p>
        </p:txBody>
      </p:sp>
    </p:spTree>
    <p:extLst>
      <p:ext uri="{BB962C8B-B14F-4D97-AF65-F5344CB8AC3E}">
        <p14:creationId xmlns:p14="http://schemas.microsoft.com/office/powerpoint/2010/main" val="1640525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A boom without crooks is like a dog without fleas.</a:t>
            </a:r>
            <a:endParaRPr lang="en-US" i="1" dirty="0"/>
          </a:p>
        </p:txBody>
      </p:sp>
      <p:sp>
        <p:nvSpPr>
          <p:cNvPr id="3" name="Content Placeholder 2"/>
          <p:cNvSpPr>
            <a:spLocks noGrp="1"/>
          </p:cNvSpPr>
          <p:nvPr>
            <p:ph idx="1"/>
          </p:nvPr>
        </p:nvSpPr>
        <p:spPr/>
        <p:txBody>
          <a:bodyPr>
            <a:normAutofit fontScale="92500" lnSpcReduction="10000"/>
          </a:bodyPr>
          <a:lstStyle/>
          <a:p>
            <a:r>
              <a:rPr lang="en-US" sz="3600" i="1" dirty="0" smtClean="0"/>
              <a:t>Is it possible that scandal is somehow an essential ingredient in capitalism?  That a healthy free-market economy must tempt a certain number of people to behave corruptly, and that a certain number of these will do so?  That the crooks are not a sign that something is rotten but that something is working more or less as it was meant to work?										        </a:t>
            </a:r>
            <a:r>
              <a:rPr lang="en-US" sz="3600" i="1" dirty="0" smtClean="0"/>
              <a:t>							</a:t>
            </a:r>
            <a:r>
              <a:rPr lang="en-US" sz="3600" dirty="0" smtClean="0"/>
              <a:t>Michael Lewis</a:t>
            </a:r>
          </a:p>
          <a:p>
            <a:r>
              <a:rPr lang="en-US" sz="3600" dirty="0" smtClean="0"/>
              <a:t>The economy may be the most corrupt when it is most dynamic.</a:t>
            </a:r>
            <a:endParaRPr lang="en-US" sz="3600" dirty="0" smtClean="0"/>
          </a:p>
          <a:p>
            <a:endParaRPr lang="en-US" sz="3600" dirty="0" smtClean="0"/>
          </a:p>
          <a:p>
            <a:pPr marL="0" indent="0">
              <a:buNone/>
            </a:pPr>
            <a:endParaRPr lang="en-US" sz="3600" i="1" dirty="0"/>
          </a:p>
        </p:txBody>
      </p:sp>
    </p:spTree>
    <p:extLst>
      <p:ext uri="{BB962C8B-B14F-4D97-AF65-F5344CB8AC3E}">
        <p14:creationId xmlns:p14="http://schemas.microsoft.com/office/powerpoint/2010/main" val="14112608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Recommended Reading</a:t>
            </a:r>
            <a:endParaRPr lang="en-US" dirty="0"/>
          </a:p>
        </p:txBody>
      </p:sp>
      <p:sp>
        <p:nvSpPr>
          <p:cNvPr id="3" name="Content Placeholder 2"/>
          <p:cNvSpPr>
            <a:spLocks noGrp="1"/>
          </p:cNvSpPr>
          <p:nvPr>
            <p:ph idx="1"/>
          </p:nvPr>
        </p:nvSpPr>
        <p:spPr/>
        <p:txBody>
          <a:bodyPr/>
          <a:lstStyle/>
          <a:p>
            <a:pPr marL="0" indent="0">
              <a:buNone/>
            </a:pPr>
            <a:r>
              <a:rPr lang="en-US" dirty="0" smtClean="0"/>
              <a:t>Ahamed</a:t>
            </a:r>
            <a:r>
              <a:rPr lang="en-US" dirty="0" smtClean="0"/>
              <a:t>, </a:t>
            </a:r>
            <a:r>
              <a:rPr lang="en-US" i="1" dirty="0" smtClean="0"/>
              <a:t>Lords of Finance; </a:t>
            </a:r>
            <a:r>
              <a:rPr lang="en-US" dirty="0" smtClean="0"/>
              <a:t>Akerloff</a:t>
            </a:r>
            <a:r>
              <a:rPr lang="en-US" dirty="0" smtClean="0"/>
              <a:t> &amp; </a:t>
            </a:r>
            <a:r>
              <a:rPr lang="en-US" dirty="0" smtClean="0"/>
              <a:t>Shiller</a:t>
            </a:r>
            <a:r>
              <a:rPr lang="en-US" dirty="0" smtClean="0"/>
              <a:t>, </a:t>
            </a:r>
            <a:r>
              <a:rPr lang="en-US" i="1" dirty="0" smtClean="0"/>
              <a:t>Animal Spirits; </a:t>
            </a:r>
            <a:r>
              <a:rPr lang="en-US" dirty="0" smtClean="0"/>
              <a:t>Andreas, </a:t>
            </a:r>
            <a:r>
              <a:rPr lang="en-US" i="1" dirty="0" smtClean="0"/>
              <a:t>Smuggler Nation; </a:t>
            </a:r>
            <a:r>
              <a:rPr lang="en-US" dirty="0" smtClean="0"/>
              <a:t>Bruner &amp; Carr, </a:t>
            </a:r>
            <a:r>
              <a:rPr lang="en-US" i="1" dirty="0" smtClean="0"/>
              <a:t>The Panic of 1907; </a:t>
            </a:r>
            <a:r>
              <a:rPr lang="en-US" dirty="0" smtClean="0"/>
              <a:t>Cassidy, </a:t>
            </a:r>
            <a:r>
              <a:rPr lang="en-US" i="1" dirty="0" smtClean="0"/>
              <a:t>How Markets Fail</a:t>
            </a:r>
            <a:r>
              <a:rPr lang="en-US" dirty="0" smtClean="0"/>
              <a:t>; Chandler, </a:t>
            </a:r>
            <a:r>
              <a:rPr lang="en-US" i="1" dirty="0" smtClean="0"/>
              <a:t>Visible Hand; </a:t>
            </a:r>
            <a:r>
              <a:rPr lang="en-US" dirty="0" smtClean="0"/>
              <a:t>Eichenwald</a:t>
            </a:r>
            <a:r>
              <a:rPr lang="en-US" dirty="0" smtClean="0"/>
              <a:t>, </a:t>
            </a:r>
            <a:r>
              <a:rPr lang="en-US" i="1" dirty="0" smtClean="0"/>
              <a:t>Conspiracy of Fools; </a:t>
            </a:r>
            <a:r>
              <a:rPr lang="en-US" dirty="0" smtClean="0"/>
              <a:t>Freeland, </a:t>
            </a:r>
            <a:r>
              <a:rPr lang="en-US" i="1" dirty="0" smtClean="0"/>
              <a:t>Plutocrats; </a:t>
            </a:r>
            <a:r>
              <a:rPr lang="en-US" dirty="0" smtClean="0"/>
              <a:t>Giroux</a:t>
            </a:r>
            <a:r>
              <a:rPr lang="en-US" i="1" dirty="0" smtClean="0"/>
              <a:t>, Business Scandals, Corruption, and Reform, An Encyclopedia; </a:t>
            </a:r>
            <a:r>
              <a:rPr lang="en-US" dirty="0" smtClean="0"/>
              <a:t>Irvin, </a:t>
            </a:r>
            <a:r>
              <a:rPr lang="en-US" i="1" dirty="0" smtClean="0"/>
              <a:t>The Alchemists;</a:t>
            </a:r>
            <a:r>
              <a:rPr lang="en-US" dirty="0" smtClean="0"/>
              <a:t> Johnson &amp; </a:t>
            </a:r>
            <a:r>
              <a:rPr lang="en-US" dirty="0" smtClean="0"/>
              <a:t>Kwak</a:t>
            </a:r>
            <a:r>
              <a:rPr lang="en-US" dirty="0" smtClean="0"/>
              <a:t>, </a:t>
            </a:r>
            <a:r>
              <a:rPr lang="en-US" i="1" dirty="0" smtClean="0"/>
              <a:t>13 Bankers; </a:t>
            </a:r>
            <a:r>
              <a:rPr lang="en-US" dirty="0" smtClean="0"/>
              <a:t>Johnston, </a:t>
            </a:r>
            <a:r>
              <a:rPr lang="en-US" i="1" dirty="0" smtClean="0"/>
              <a:t>The Fine Print; </a:t>
            </a:r>
            <a:r>
              <a:rPr lang="en-US" dirty="0" smtClean="0"/>
              <a:t>Josephson, </a:t>
            </a:r>
            <a:r>
              <a:rPr lang="en-US" i="1" dirty="0" smtClean="0"/>
              <a:t>The Robber Barons; </a:t>
            </a:r>
            <a:r>
              <a:rPr lang="en-US" dirty="0" smtClean="0"/>
              <a:t>Koeppel</a:t>
            </a:r>
            <a:r>
              <a:rPr lang="en-US" dirty="0" smtClean="0"/>
              <a:t>, </a:t>
            </a:r>
            <a:r>
              <a:rPr lang="en-US" i="1" dirty="0" smtClean="0"/>
              <a:t>Banana; </a:t>
            </a:r>
            <a:r>
              <a:rPr lang="en-US" dirty="0" smtClean="0"/>
              <a:t>Lewis, </a:t>
            </a:r>
            <a:r>
              <a:rPr lang="en-US" i="1" dirty="0" smtClean="0"/>
              <a:t>The Big Short</a:t>
            </a:r>
            <a:r>
              <a:rPr lang="en-US" dirty="0" smtClean="0"/>
              <a:t> (note, new book—</a:t>
            </a:r>
            <a:r>
              <a:rPr lang="en-US" i="1" dirty="0" smtClean="0"/>
              <a:t>Flash Boys</a:t>
            </a:r>
            <a:r>
              <a:rPr lang="en-US" dirty="0" smtClean="0"/>
              <a:t>)</a:t>
            </a:r>
            <a:r>
              <a:rPr lang="en-US" i="1" dirty="0" smtClean="0"/>
              <a:t>; </a:t>
            </a:r>
            <a:r>
              <a:rPr lang="en-US" dirty="0" smtClean="0"/>
              <a:t>Mitchell, </a:t>
            </a:r>
            <a:r>
              <a:rPr lang="en-US" i="1" dirty="0" smtClean="0"/>
              <a:t>The Speculation Economy; </a:t>
            </a:r>
            <a:r>
              <a:rPr lang="en-US" dirty="0" smtClean="0"/>
              <a:t>Partnoy</a:t>
            </a:r>
            <a:r>
              <a:rPr lang="en-US" dirty="0" smtClean="0"/>
              <a:t>, </a:t>
            </a:r>
            <a:r>
              <a:rPr lang="en-US" i="1" dirty="0" smtClean="0"/>
              <a:t>Infectious Greed; </a:t>
            </a:r>
            <a:r>
              <a:rPr lang="en-US" dirty="0" smtClean="0"/>
              <a:t>Patterson, </a:t>
            </a:r>
            <a:r>
              <a:rPr lang="en-US" i="1" dirty="0" smtClean="0"/>
              <a:t>The Quants; </a:t>
            </a:r>
            <a:r>
              <a:rPr lang="en-US" dirty="0" smtClean="0"/>
              <a:t>Reinhart &amp; </a:t>
            </a:r>
            <a:r>
              <a:rPr lang="en-US" dirty="0" smtClean="0"/>
              <a:t>Rogoff</a:t>
            </a:r>
            <a:r>
              <a:rPr lang="en-US" dirty="0" smtClean="0"/>
              <a:t>, </a:t>
            </a:r>
            <a:r>
              <a:rPr lang="en-US" i="1" dirty="0" smtClean="0"/>
              <a:t>This Time is Different; </a:t>
            </a:r>
            <a:r>
              <a:rPr lang="en-US" dirty="0" smtClean="0"/>
              <a:t>Roubini</a:t>
            </a:r>
            <a:r>
              <a:rPr lang="en-US" dirty="0" smtClean="0"/>
              <a:t> &amp; </a:t>
            </a:r>
            <a:r>
              <a:rPr lang="en-US" dirty="0" smtClean="0"/>
              <a:t>Mihn</a:t>
            </a:r>
            <a:r>
              <a:rPr lang="en-US" dirty="0" smtClean="0"/>
              <a:t>, </a:t>
            </a:r>
            <a:r>
              <a:rPr lang="en-US" i="1" dirty="0" smtClean="0"/>
              <a:t>Crisis Economics; </a:t>
            </a:r>
            <a:r>
              <a:rPr lang="en-US" dirty="0" smtClean="0"/>
              <a:t>Schultz,</a:t>
            </a:r>
            <a:r>
              <a:rPr lang="en-US" i="1" dirty="0" smtClean="0"/>
              <a:t> Retirement Heist; </a:t>
            </a:r>
            <a:r>
              <a:rPr lang="en-US" dirty="0" smtClean="0"/>
              <a:t>Sorkin</a:t>
            </a:r>
            <a:r>
              <a:rPr lang="en-US" dirty="0" smtClean="0"/>
              <a:t>, </a:t>
            </a:r>
            <a:r>
              <a:rPr lang="en-US" i="1" dirty="0" smtClean="0"/>
              <a:t>Too Big to Fail</a:t>
            </a:r>
            <a:r>
              <a:rPr lang="en-US" dirty="0" smtClean="0"/>
              <a:t>;</a:t>
            </a:r>
            <a:r>
              <a:rPr lang="en-US" i="1" dirty="0" smtClean="0"/>
              <a:t> </a:t>
            </a:r>
            <a:r>
              <a:rPr lang="en-US" dirty="0" smtClean="0"/>
              <a:t>Taleb</a:t>
            </a:r>
            <a:r>
              <a:rPr lang="en-US" dirty="0" smtClean="0"/>
              <a:t>, </a:t>
            </a:r>
            <a:r>
              <a:rPr lang="en-US" i="1" dirty="0" smtClean="0"/>
              <a:t>The Black Swan</a:t>
            </a:r>
            <a:r>
              <a:rPr lang="en-US" dirty="0" smtClean="0"/>
              <a:t>.</a:t>
            </a:r>
            <a:endParaRPr lang="en-US" dirty="0"/>
          </a:p>
        </p:txBody>
      </p:sp>
    </p:spTree>
    <p:extLst>
      <p:ext uri="{BB962C8B-B14F-4D97-AF65-F5344CB8AC3E}">
        <p14:creationId xmlns:p14="http://schemas.microsoft.com/office/powerpoint/2010/main" val="798375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i="1" dirty="0"/>
              <a:t>The Wisdom of Crowds</a:t>
            </a:r>
            <a:r>
              <a:rPr lang="en-US" altLang="en-US" dirty="0"/>
              <a:t> (</a:t>
            </a:r>
            <a:r>
              <a:rPr lang="en-US" altLang="en-US" dirty="0" err="1"/>
              <a:t>Surowiecki</a:t>
            </a:r>
            <a:r>
              <a:rPr lang="en-US" altLang="en-US" dirty="0"/>
              <a:t>)</a:t>
            </a:r>
            <a:endParaRPr lang="en-US" dirty="0"/>
          </a:p>
        </p:txBody>
      </p:sp>
      <p:sp>
        <p:nvSpPr>
          <p:cNvPr id="3" name="Content Placeholder 2"/>
          <p:cNvSpPr>
            <a:spLocks noGrp="1"/>
          </p:cNvSpPr>
          <p:nvPr>
            <p:ph idx="1"/>
          </p:nvPr>
        </p:nvSpPr>
        <p:spPr/>
        <p:txBody>
          <a:bodyPr>
            <a:normAutofit/>
          </a:bodyPr>
          <a:lstStyle/>
          <a:p>
            <a:r>
              <a:rPr lang="en-US" altLang="en-US" sz="3600" dirty="0"/>
              <a:t>Trust is central to economic systems because of cooperative </a:t>
            </a:r>
            <a:r>
              <a:rPr lang="en-US" altLang="en-US" sz="3600" dirty="0" smtClean="0"/>
              <a:t>behavior.</a:t>
            </a:r>
            <a:endParaRPr lang="en-US" altLang="en-US" sz="3600" dirty="0"/>
          </a:p>
          <a:p>
            <a:r>
              <a:rPr lang="en-US" altLang="en-US" sz="3600" dirty="0"/>
              <a:t>Corruption is very damaging to the </a:t>
            </a:r>
            <a:r>
              <a:rPr lang="en-US" altLang="en-US" sz="3600" dirty="0" smtClean="0"/>
              <a:t>system.</a:t>
            </a:r>
            <a:endParaRPr lang="en-US" altLang="en-US" sz="3600" dirty="0"/>
          </a:p>
          <a:p>
            <a:r>
              <a:rPr lang="en-US" altLang="en-US" sz="3600" dirty="0"/>
              <a:t>Current scandals: short-term gains from corruption were </a:t>
            </a:r>
            <a:r>
              <a:rPr lang="en-US" altLang="en-US" sz="3600" dirty="0" smtClean="0"/>
              <a:t>immense.</a:t>
            </a:r>
            <a:endParaRPr lang="en-US" altLang="en-US" sz="3600" dirty="0"/>
          </a:p>
          <a:p>
            <a:r>
              <a:rPr lang="en-US" altLang="en-US" sz="3600" dirty="0"/>
              <a:t>Institutions designed to limit corruption were ineffectual (or perhaps facilitated corruption</a:t>
            </a:r>
            <a:r>
              <a:rPr lang="en-US" altLang="en-US" sz="3600" dirty="0" smtClean="0"/>
              <a:t>).</a:t>
            </a:r>
            <a:endParaRPr lang="en-US" altLang="en-US" sz="3600" dirty="0"/>
          </a:p>
          <a:p>
            <a:pPr marL="0" indent="0">
              <a:buNone/>
            </a:pPr>
            <a:endParaRPr lang="en-US" sz="3600" dirty="0"/>
          </a:p>
        </p:txBody>
      </p:sp>
    </p:spTree>
    <p:extLst>
      <p:ext uri="{BB962C8B-B14F-4D97-AF65-F5344CB8AC3E}">
        <p14:creationId xmlns:p14="http://schemas.microsoft.com/office/powerpoint/2010/main" val="1354000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Fraud?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Fraud is the intentional deception for personal gain</a:t>
            </a:r>
            <a:r>
              <a:rPr lang="en-US" dirty="0" smtClean="0"/>
              <a:t>.  (Personal view:  if not illegal, it should be).</a:t>
            </a:r>
            <a:endParaRPr lang="en-US" dirty="0" smtClean="0"/>
          </a:p>
          <a:p>
            <a:r>
              <a:rPr lang="en-US" dirty="0" smtClean="0"/>
              <a:t>Accounting fraud is the deliberate misstatement of financial information specifically for personal gain.</a:t>
            </a:r>
          </a:p>
          <a:p>
            <a:r>
              <a:rPr lang="en-US" dirty="0" smtClean="0"/>
              <a:t>Corruption is the abuse of power or resources for personal gain ranging from deception and bribery to complex fraud.  Corrupt activities are improper and unethical, but do not necessarily involve illegal acts.</a:t>
            </a:r>
          </a:p>
          <a:p>
            <a:r>
              <a:rPr lang="en-US" dirty="0" smtClean="0"/>
              <a:t>A scandal is a widely publicized incident that involves wrongdoing, disgrace, or moral outrage.</a:t>
            </a:r>
          </a:p>
          <a:p>
            <a:r>
              <a:rPr lang="en-US" dirty="0" smtClean="0"/>
              <a:t>Transparency International ranks to U.S. in an undistinguished 19</a:t>
            </a:r>
            <a:r>
              <a:rPr lang="en-US" baseline="30000" dirty="0" smtClean="0"/>
              <a:t>th</a:t>
            </a:r>
            <a:r>
              <a:rPr lang="en-US" dirty="0" smtClean="0"/>
              <a:t> place for perceived corruption.</a:t>
            </a:r>
            <a:endParaRPr lang="en-US" dirty="0"/>
          </a:p>
        </p:txBody>
      </p:sp>
    </p:spTree>
    <p:extLst>
      <p:ext uri="{BB962C8B-B14F-4D97-AF65-F5344CB8AC3E}">
        <p14:creationId xmlns:p14="http://schemas.microsoft.com/office/powerpoint/2010/main" val="366602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Complexity of Business Corruption</a:t>
            </a:r>
            <a:endParaRPr lang="en-US" dirty="0"/>
          </a:p>
        </p:txBody>
      </p:sp>
      <p:sp>
        <p:nvSpPr>
          <p:cNvPr id="3" name="Content Placeholder 2"/>
          <p:cNvSpPr>
            <a:spLocks noGrp="1"/>
          </p:cNvSpPr>
          <p:nvPr>
            <p:ph idx="1"/>
          </p:nvPr>
        </p:nvSpPr>
        <p:spPr/>
        <p:txBody>
          <a:bodyPr>
            <a:noAutofit/>
          </a:bodyPr>
          <a:lstStyle/>
          <a:p>
            <a:r>
              <a:rPr lang="en-US" dirty="0" smtClean="0"/>
              <a:t>Consider three categories of business corruption:				1)  Actions that are considered deceptive and outrageous, but 		      still legal	(e.g., high speed trading, preferred lists/spinning, 		      bad bank loans repackaged as bonds).					2)  Complicated (e.g., front-running, insider trading, executive 		      compensation).									3)  Blatant fraud (e.g., bribery, embezzlement, extortion).</a:t>
            </a:r>
          </a:p>
          <a:p>
            <a:r>
              <a:rPr lang="en-US" dirty="0" smtClean="0"/>
              <a:t>Civil wrongs are torts (intentional misrepresentation or concealment); criminal wrongs usually include deceitful conduct to manipulate and cheat others. </a:t>
            </a:r>
          </a:p>
        </p:txBody>
      </p:sp>
    </p:spTree>
    <p:extLst>
      <p:ext uri="{BB962C8B-B14F-4D97-AF65-F5344CB8AC3E}">
        <p14:creationId xmlns:p14="http://schemas.microsoft.com/office/powerpoint/2010/main" val="585412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Capitalism in Action</a:t>
            </a:r>
            <a:endParaRPr lang="en-US" dirty="0"/>
          </a:p>
        </p:txBody>
      </p:sp>
      <p:sp>
        <p:nvSpPr>
          <p:cNvPr id="3" name="Content Placeholder 2"/>
          <p:cNvSpPr>
            <a:spLocks noGrp="1"/>
          </p:cNvSpPr>
          <p:nvPr>
            <p:ph idx="1"/>
          </p:nvPr>
        </p:nvSpPr>
        <p:spPr/>
        <p:txBody>
          <a:bodyPr>
            <a:normAutofit lnSpcReduction="10000"/>
          </a:bodyPr>
          <a:lstStyle/>
          <a:p>
            <a:r>
              <a:rPr lang="en-US" altLang="en-US" sz="3200" i="1" dirty="0"/>
              <a:t>Crises—unsustainable booms followed by calamitous busts—have always been with us, and with us they will always remain. … The very things that give capitalism its vitality—its powers of innovation and its tolerance for risk—can also set the stage for asset and credit bubbles and eventually catastrophic meltdowns whose ill effects reverberate long afterward.</a:t>
            </a:r>
            <a:endParaRPr lang="en-US" altLang="en-US" sz="3200" dirty="0"/>
          </a:p>
          <a:p>
            <a:pPr>
              <a:buFontTx/>
              <a:buNone/>
            </a:pPr>
            <a:r>
              <a:rPr lang="en-US" altLang="en-US" sz="3200" dirty="0"/>
              <a:t>                     </a:t>
            </a:r>
            <a:r>
              <a:rPr lang="en-US" altLang="en-US" sz="3200" dirty="0" smtClean="0"/>
              <a:t>                         </a:t>
            </a:r>
            <a:r>
              <a:rPr lang="en-US" altLang="en-US" sz="3200" dirty="0" err="1" smtClean="0"/>
              <a:t>Nouriel</a:t>
            </a:r>
            <a:r>
              <a:rPr lang="en-US" altLang="en-US" sz="3200" dirty="0" smtClean="0"/>
              <a:t> </a:t>
            </a:r>
            <a:r>
              <a:rPr lang="en-US" altLang="en-US" sz="3200" dirty="0"/>
              <a:t>Roubini</a:t>
            </a:r>
            <a:r>
              <a:rPr lang="en-US" altLang="en-US" sz="3200" dirty="0"/>
              <a:t> and Stephen </a:t>
            </a:r>
            <a:r>
              <a:rPr lang="en-US" altLang="en-US" sz="3200" dirty="0" err="1" smtClean="0"/>
              <a:t>Mihm</a:t>
            </a:r>
            <a:endParaRPr lang="en-US" altLang="en-US" sz="3200" dirty="0" smtClean="0"/>
          </a:p>
          <a:p>
            <a:pPr>
              <a:buFontTx/>
              <a:buNone/>
            </a:pPr>
            <a:r>
              <a:rPr lang="en-US" altLang="en-US" sz="3200" dirty="0" smtClean="0"/>
              <a:t>There has not been a decade in American history since 1789 without at least one recession.</a:t>
            </a:r>
          </a:p>
          <a:p>
            <a:pPr>
              <a:buFontTx/>
              <a:buNone/>
            </a:pPr>
            <a:endParaRPr lang="en-US" altLang="en-US" sz="3200" dirty="0"/>
          </a:p>
          <a:p>
            <a:endParaRPr lang="en-US" sz="3200" dirty="0"/>
          </a:p>
        </p:txBody>
      </p:sp>
    </p:spTree>
    <p:extLst>
      <p:ext uri="{BB962C8B-B14F-4D97-AF65-F5344CB8AC3E}">
        <p14:creationId xmlns:p14="http://schemas.microsoft.com/office/powerpoint/2010/main" val="1422112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do Companies Cheat?</a:t>
            </a:r>
            <a:endParaRPr lang="en-US" dirty="0"/>
          </a:p>
        </p:txBody>
      </p:sp>
      <p:sp>
        <p:nvSpPr>
          <p:cNvPr id="3" name="Content Placeholder 2"/>
          <p:cNvSpPr>
            <a:spLocks noGrp="1"/>
          </p:cNvSpPr>
          <p:nvPr>
            <p:ph idx="1"/>
          </p:nvPr>
        </p:nvSpPr>
        <p:spPr/>
        <p:txBody>
          <a:bodyPr>
            <a:normAutofit lnSpcReduction="10000"/>
          </a:bodyPr>
          <a:lstStyle/>
          <a:p>
            <a:r>
              <a:rPr lang="en-US" i="1" dirty="0" smtClean="0"/>
              <a:t>Crime pays:  Wall Street, we suddenly understood, had never been a reward for ‘performance’ or a grateful recognition of what financial innovation did for the nation—it was strictly about what Wall Street could get away with.																</a:t>
            </a:r>
            <a:r>
              <a:rPr lang="en-US" dirty="0" smtClean="0"/>
              <a:t>Thomas Frank</a:t>
            </a:r>
          </a:p>
          <a:p>
            <a:r>
              <a:rPr lang="en-US" i="1" dirty="0" smtClean="0"/>
              <a:t>(1) It pays to do it, (2) it’s easy to do, and (3) it’s unlikely that you’ll get caught.																		</a:t>
            </a:r>
            <a:r>
              <a:rPr lang="en-US" dirty="0" smtClean="0"/>
              <a:t>Howard </a:t>
            </a:r>
            <a:r>
              <a:rPr lang="en-US" dirty="0" smtClean="0"/>
              <a:t>Schilit</a:t>
            </a:r>
            <a:endParaRPr lang="en-US" dirty="0" smtClean="0"/>
          </a:p>
          <a:p>
            <a:r>
              <a:rPr lang="en-US" dirty="0" smtClean="0"/>
              <a:t>Basically, it is perverse incentives versus ethical standards and regulatory effectiveness</a:t>
            </a:r>
            <a:r>
              <a:rPr lang="en-US" dirty="0" smtClean="0"/>
              <a:t>.  Upside benefits are greater than downside risks.</a:t>
            </a:r>
            <a:endParaRPr lang="en-US" dirty="0" smtClean="0"/>
          </a:p>
        </p:txBody>
      </p:sp>
    </p:spTree>
    <p:extLst>
      <p:ext uri="{BB962C8B-B14F-4D97-AF65-F5344CB8AC3E}">
        <p14:creationId xmlns:p14="http://schemas.microsoft.com/office/powerpoint/2010/main" val="133313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Behavior Follows Incentives</a:t>
            </a:r>
            <a:endParaRPr lang="en-US" dirty="0"/>
          </a:p>
        </p:txBody>
      </p:sp>
      <p:sp>
        <p:nvSpPr>
          <p:cNvPr id="3" name="Content Placeholder 2"/>
          <p:cNvSpPr>
            <a:spLocks noGrp="1"/>
          </p:cNvSpPr>
          <p:nvPr>
            <p:ph idx="1"/>
          </p:nvPr>
        </p:nvSpPr>
        <p:spPr/>
        <p:txBody>
          <a:bodyPr/>
          <a:lstStyle/>
          <a:p>
            <a:r>
              <a:rPr lang="en-US" dirty="0" smtClean="0"/>
              <a:t>Steve and the hardware </a:t>
            </a:r>
            <a:r>
              <a:rPr lang="en-US" dirty="0" smtClean="0"/>
              <a:t>store—the incentives to cheat.</a:t>
            </a:r>
            <a:endParaRPr lang="en-US" dirty="0" smtClean="0"/>
          </a:p>
          <a:p>
            <a:r>
              <a:rPr lang="en-US" dirty="0" smtClean="0"/>
              <a:t>Enron:  executive pay encouraged growing accounting earnings (and stock price), without much regard to ethics.  Enron culture encouraged illicit activities, including pressuring auditors, attorneys, regulators, analysts, and banks to go along.</a:t>
            </a:r>
          </a:p>
          <a:p>
            <a:r>
              <a:rPr lang="en-US" dirty="0" smtClean="0"/>
              <a:t>Illicit behavior might be contained if it is declared illegal, if the penalties are severe enough for perpetrators to take pause, and if the regulators actively enforce the law.  Consider the early SEC.</a:t>
            </a:r>
          </a:p>
          <a:p>
            <a:r>
              <a:rPr lang="en-US" dirty="0" smtClean="0"/>
              <a:t>To what extent should government (especially regulators) take responsibility for corporate fraud (e.g., Subprime Meltdown)? </a:t>
            </a:r>
            <a:endParaRPr lang="en-US" dirty="0"/>
          </a:p>
        </p:txBody>
      </p:sp>
    </p:spTree>
    <p:extLst>
      <p:ext uri="{BB962C8B-B14F-4D97-AF65-F5344CB8AC3E}">
        <p14:creationId xmlns:p14="http://schemas.microsoft.com/office/powerpoint/2010/main" val="3860380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27791</TotalTime>
  <Words>2896</Words>
  <Application>Microsoft Office PowerPoint</Application>
  <PresentationFormat>Widescreen</PresentationFormat>
  <Paragraphs>163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Accounting Fraud </vt:lpstr>
      <vt:lpstr>This is the Story I Want to Tell in the Book</vt:lpstr>
      <vt:lpstr>A boom without crooks is like a dog without fleas.</vt:lpstr>
      <vt:lpstr>The Wisdom of Crowds (Surowiecki)</vt:lpstr>
      <vt:lpstr>What is Fraud?</vt:lpstr>
      <vt:lpstr>The Complexity of Business Corruption</vt:lpstr>
      <vt:lpstr>Capitalism in Action</vt:lpstr>
      <vt:lpstr>Why do Companies Cheat?</vt:lpstr>
      <vt:lpstr>Behavior Follows Incentives</vt:lpstr>
      <vt:lpstr>Economics of Bad  Behavior</vt:lpstr>
      <vt:lpstr>Why Regulation?</vt:lpstr>
      <vt:lpstr>Scandals Before the SEC</vt:lpstr>
      <vt:lpstr>The Roaring Twenties to the Great Depression</vt:lpstr>
      <vt:lpstr>Congress Takes Action</vt:lpstr>
      <vt:lpstr>Post-World War II</vt:lpstr>
      <vt:lpstr>Small Companies, Big Fraud</vt:lpstr>
      <vt:lpstr>Bigger Frauds in the 1990s</vt:lpstr>
      <vt:lpstr>Regulatory Response</vt:lpstr>
      <vt:lpstr>Manipulation Follows Executive Incentives</vt:lpstr>
      <vt:lpstr>Enron</vt:lpstr>
      <vt:lpstr>Other Major Scandals</vt:lpstr>
      <vt:lpstr>Congressional Investigation and Action</vt:lpstr>
      <vt:lpstr>Manipulation Continues</vt:lpstr>
      <vt:lpstr>Subprime Meltdown</vt:lpstr>
      <vt:lpstr>Financial Collapse</vt:lpstr>
      <vt:lpstr>Role of Accounting</vt:lpstr>
      <vt:lpstr>Government Action</vt:lpstr>
      <vt:lpstr>Continuing Scandals</vt:lpstr>
      <vt:lpstr>Future of Fraud</vt:lpstr>
      <vt:lpstr>Recommended Reading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Fraud</dc:title>
  <dc:creator>Gary Giroux</dc:creator>
  <cp:lastModifiedBy>Giroux, Gary</cp:lastModifiedBy>
  <cp:revision>107</cp:revision>
  <cp:lastPrinted>2014-04-04T13:07:02Z</cp:lastPrinted>
  <dcterms:created xsi:type="dcterms:W3CDTF">2014-03-14T21:41:19Z</dcterms:created>
  <dcterms:modified xsi:type="dcterms:W3CDTF">2014-04-04T19:26:30Z</dcterms:modified>
</cp:coreProperties>
</file>