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5" d="100"/>
          <a:sy n="85" d="100"/>
        </p:scale>
        <p:origin x="595"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4/12/2017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t>4/12/2017</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4/12/2017</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4/12/2017</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b="1" dirty="0">
                <a:latin typeface="Times New Roman" panose="02020603050405020304" pitchFamily="18" charset="0"/>
                <a:cs typeface="Times New Roman" panose="02020603050405020304" pitchFamily="18" charset="0"/>
              </a:rPr>
              <a:t>ACCOUNTING HISTORY</a:t>
            </a:r>
            <a:endParaRPr lang="en-US" dirty="0"/>
          </a:p>
        </p:txBody>
      </p:sp>
      <p:sp>
        <p:nvSpPr>
          <p:cNvPr id="3" name="Subtitle 2"/>
          <p:cNvSpPr>
            <a:spLocks noGrp="1"/>
          </p:cNvSpPr>
          <p:nvPr>
            <p:ph type="subTitle" idx="1"/>
          </p:nvPr>
        </p:nvSpPr>
        <p:spPr/>
        <p:txBody>
          <a:bodyPr/>
          <a:lstStyle/>
          <a:p>
            <a:r>
              <a:rPr lang="en-US" sz="3600" dirty="0">
                <a:solidFill>
                  <a:schemeClr val="bg1"/>
                </a:solidFill>
                <a:latin typeface="Times New Roman" panose="02020603050405020304" pitchFamily="18" charset="0"/>
                <a:cs typeface="Times New Roman" panose="02020603050405020304" pitchFamily="18" charset="0"/>
              </a:rPr>
              <a:t>And the Rise of Civilization: Volume 2</a:t>
            </a:r>
          </a:p>
          <a:p>
            <a:endParaRPr lang="en-US" dirty="0"/>
          </a:p>
        </p:txBody>
      </p:sp>
    </p:spTree>
    <p:extLst>
      <p:ext uri="{BB962C8B-B14F-4D97-AF65-F5344CB8AC3E}">
        <p14:creationId xmlns:p14="http://schemas.microsoft.com/office/powerpoint/2010/main" val="2193012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Auditing: the rise of a profession (chapter 1-8)</a:t>
            </a:r>
            <a:endParaRPr lang="en-US" dirty="0"/>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The AIA’s Committee on Auditing Procedure, established in 1939 to set audit standards, creating generally accepted auditing standards. The AICPA established the Auditing Standards Executive Committee in 1972 issued 54 Statements on Auditing Procedures over 33 years.</a:t>
            </a:r>
          </a:p>
          <a:p>
            <a:r>
              <a:rPr lang="en-US" sz="2400" dirty="0">
                <a:latin typeface="Times New Roman" panose="02020603050405020304" pitchFamily="18" charset="0"/>
                <a:cs typeface="Times New Roman" panose="02020603050405020304" pitchFamily="18" charset="0"/>
              </a:rPr>
              <a:t>The Sarbanes-Oxley Act of 2002 created the PCAOB to regulate auditing.</a:t>
            </a:r>
          </a:p>
        </p:txBody>
      </p:sp>
    </p:spTree>
    <p:extLst>
      <p:ext uri="{BB962C8B-B14F-4D97-AF65-F5344CB8AC3E}">
        <p14:creationId xmlns:p14="http://schemas.microsoft.com/office/powerpoint/2010/main" val="560508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Auditing: the rise of a profession (chapter 1-9)</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Big business started using computers for accounting purposes in the 1950, with computer use expanding ever since.</a:t>
            </a:r>
          </a:p>
          <a:p>
            <a:r>
              <a:rPr lang="en-US" sz="2400" dirty="0">
                <a:latin typeface="Times New Roman" panose="02020603050405020304" pitchFamily="18" charset="0"/>
                <a:cs typeface="Times New Roman" panose="02020603050405020304" pitchFamily="18" charset="0"/>
              </a:rPr>
              <a:t>Auditors initially were mystified by the computer and treated it as a black box, auditing “around the computer;” that is, what information went into and what came out of the computer.</a:t>
            </a:r>
          </a:p>
          <a:p>
            <a:r>
              <a:rPr lang="en-US" sz="2400" dirty="0">
                <a:latin typeface="Times New Roman" panose="02020603050405020304" pitchFamily="18" charset="0"/>
                <a:cs typeface="Times New Roman" panose="02020603050405020304" pitchFamily="18" charset="0"/>
              </a:rPr>
              <a:t>Auditors eventually became computer experts (or hired the experts) and audited through the computer (e.g., systems-oriented auditing and audit risk models). The also sold information system consulting services.</a:t>
            </a:r>
          </a:p>
        </p:txBody>
      </p:sp>
    </p:spTree>
    <p:extLst>
      <p:ext uri="{BB962C8B-B14F-4D97-AF65-F5344CB8AC3E}">
        <p14:creationId xmlns:p14="http://schemas.microsoft.com/office/powerpoint/2010/main" val="1108549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Auditing: the rise of a profession (chapter 1-10)</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Consulting became the most important component of audit firms and many became separate entities, such as Andersen Consulting (now Accenture).</a:t>
            </a:r>
          </a:p>
          <a:p>
            <a:r>
              <a:rPr lang="en-US" sz="2400" dirty="0">
                <a:latin typeface="Times New Roman" panose="02020603050405020304" pitchFamily="18" charset="0"/>
                <a:cs typeface="Times New Roman" panose="02020603050405020304" pitchFamily="18" charset="0"/>
              </a:rPr>
              <a:t>Auditors work for their clients; include lack of independence and potential public liability. Several lawsuits were filed by the government and clients for breach of contract and fraud. (Note Section 10b-5 of Securities Acts.)</a:t>
            </a:r>
          </a:p>
          <a:p>
            <a:r>
              <a:rPr lang="en-US" sz="2400" dirty="0">
                <a:latin typeface="Times New Roman" panose="02020603050405020304" pitchFamily="18" charset="0"/>
                <a:cs typeface="Times New Roman" panose="02020603050405020304" pitchFamily="18" charset="0"/>
              </a:rPr>
              <a:t>Important court cases include </a:t>
            </a:r>
            <a:r>
              <a:rPr lang="en-US" sz="2400" dirty="0" err="1">
                <a:latin typeface="Times New Roman" panose="02020603050405020304" pitchFamily="18" charset="0"/>
                <a:cs typeface="Times New Roman" panose="02020603050405020304" pitchFamily="18" charset="0"/>
              </a:rPr>
              <a:t>Ultramares</a:t>
            </a:r>
            <a:r>
              <a:rPr lang="en-US" sz="2400" dirty="0">
                <a:latin typeface="Times New Roman" panose="02020603050405020304" pitchFamily="18" charset="0"/>
                <a:cs typeface="Times New Roman" panose="02020603050405020304" pitchFamily="18" charset="0"/>
              </a:rPr>
              <a:t> (1931), Continental Vending (1970), and E&amp;E vs.  </a:t>
            </a:r>
            <a:r>
              <a:rPr lang="en-US" sz="2400" dirty="0" err="1">
                <a:latin typeface="Times New Roman" panose="02020603050405020304" pitchFamily="18" charset="0"/>
                <a:cs typeface="Times New Roman" panose="02020603050405020304" pitchFamily="18" charset="0"/>
              </a:rPr>
              <a:t>Hochfelder</a:t>
            </a:r>
            <a:r>
              <a:rPr lang="en-US" sz="2400" dirty="0">
                <a:latin typeface="Times New Roman" panose="02020603050405020304" pitchFamily="18" charset="0"/>
                <a:cs typeface="Times New Roman" panose="02020603050405020304" pitchFamily="18" charset="0"/>
              </a:rPr>
              <a:t> (1976); generally, auditor not liable based on negligence alone.</a:t>
            </a:r>
          </a:p>
        </p:txBody>
      </p:sp>
    </p:spTree>
    <p:extLst>
      <p:ext uri="{BB962C8B-B14F-4D97-AF65-F5344CB8AC3E}">
        <p14:creationId xmlns:p14="http://schemas.microsoft.com/office/powerpoint/2010/main" val="634608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Auditing: the rise of a profession (chapter 1-11)</a:t>
            </a:r>
            <a:endParaRPr lang="en-US" dirty="0"/>
          </a:p>
        </p:txBody>
      </p:sp>
      <p:sp>
        <p:nvSpPr>
          <p:cNvPr id="3" name="Content Placeholder 2"/>
          <p:cNvSpPr>
            <a:spLocks noGrp="1"/>
          </p:cNvSpPr>
          <p:nvPr>
            <p:ph idx="1"/>
          </p:nvPr>
        </p:nvSpPr>
        <p:spPr/>
        <p:txBody>
          <a:bodyPr>
            <a:normAutofit fontScale="92500"/>
          </a:bodyPr>
          <a:lstStyle/>
          <a:p>
            <a:r>
              <a:rPr lang="en-US" sz="2400" dirty="0">
                <a:latin typeface="Times New Roman" panose="02020603050405020304" pitchFamily="18" charset="0"/>
                <a:cs typeface="Times New Roman" panose="02020603050405020304" pitchFamily="18" charset="0"/>
              </a:rPr>
              <a:t>Lockheed caught bribing foreign officials. Hundreds of others found to bribe foreigners. Congress passed Foreign Corrupt Practices Act (1977) banning bribery plus internal control requirements.</a:t>
            </a:r>
          </a:p>
          <a:p>
            <a:r>
              <a:rPr lang="en-US" sz="2400" dirty="0">
                <a:latin typeface="Times New Roman" panose="02020603050405020304" pitchFamily="18" charset="0"/>
                <a:cs typeface="Times New Roman" panose="02020603050405020304" pitchFamily="18" charset="0"/>
              </a:rPr>
              <a:t>Other fraud cases included Equity Funding </a:t>
            </a:r>
            <a:r>
              <a:rPr lang="en-US" sz="2400" dirty="0" err="1">
                <a:latin typeface="Times New Roman" panose="02020603050405020304" pitchFamily="18" charset="0"/>
                <a:cs typeface="Times New Roman" panose="02020603050405020304" pitchFamily="18" charset="0"/>
              </a:rPr>
              <a:t>ans</a:t>
            </a:r>
            <a:r>
              <a:rPr lang="en-US" sz="2400" dirty="0">
                <a:latin typeface="Times New Roman" panose="02020603050405020304" pitchFamily="18" charset="0"/>
                <a:cs typeface="Times New Roman" panose="02020603050405020304" pitchFamily="18" charset="0"/>
              </a:rPr>
              <a:t> Sterling </a:t>
            </a:r>
            <a:r>
              <a:rPr lang="en-US" sz="2400" dirty="0" err="1">
                <a:latin typeface="Times New Roman" panose="02020603050405020304" pitchFamily="18" charset="0"/>
                <a:cs typeface="Times New Roman" panose="02020603050405020304" pitchFamily="18" charset="0"/>
              </a:rPr>
              <a:t>Homex</a:t>
            </a:r>
            <a:r>
              <a:rPr lang="en-US" sz="2400" dirty="0">
                <a:latin typeface="Times New Roman" panose="02020603050405020304" pitchFamily="18" charset="0"/>
                <a:cs typeface="Times New Roman" panose="02020603050405020304" pitchFamily="18" charset="0"/>
              </a:rPr>
              <a:t>. AICPA Cohen Commission and Congressional </a:t>
            </a:r>
            <a:r>
              <a:rPr lang="en-US" sz="2400" dirty="0" err="1">
                <a:latin typeface="Times New Roman" panose="02020603050405020304" pitchFamily="18" charset="0"/>
                <a:cs typeface="Times New Roman" panose="02020603050405020304" pitchFamily="18" charset="0"/>
              </a:rPr>
              <a:t>hearnings</a:t>
            </a:r>
            <a:r>
              <a:rPr lang="en-US" sz="2400" dirty="0">
                <a:latin typeface="Times New Roman" panose="02020603050405020304" pitchFamily="18" charset="0"/>
                <a:cs typeface="Times New Roman" panose="02020603050405020304" pitchFamily="18" charset="0"/>
              </a:rPr>
              <a:t> by Representative John Moss and Senator Lee Metcalf criticized auditors, whose poor performance created an “expectations gap.” </a:t>
            </a:r>
          </a:p>
        </p:txBody>
      </p:sp>
    </p:spTree>
    <p:extLst>
      <p:ext uri="{BB962C8B-B14F-4D97-AF65-F5344CB8AC3E}">
        <p14:creationId xmlns:p14="http://schemas.microsoft.com/office/powerpoint/2010/main" val="1403215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Auditing: the rise of a profession (chapter 1-12)</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400" dirty="0">
                <a:latin typeface="Times New Roman" panose="02020603050405020304" pitchFamily="18" charset="0"/>
                <a:cs typeface="Times New Roman" panose="02020603050405020304" pitchFamily="18" charset="0"/>
              </a:rPr>
              <a:t>Federal regulators accused audit firm of </a:t>
            </a:r>
            <a:r>
              <a:rPr lang="en-US" sz="2400" dirty="0" err="1">
                <a:latin typeface="Times New Roman" panose="02020603050405020304" pitchFamily="18" charset="0"/>
                <a:cs typeface="Times New Roman" panose="02020603050405020304" pitchFamily="18" charset="0"/>
              </a:rPr>
              <a:t>uncompetitiveness</a:t>
            </a:r>
            <a:r>
              <a:rPr lang="en-US" sz="2400" dirty="0">
                <a:latin typeface="Times New Roman" panose="02020603050405020304" pitchFamily="18" charset="0"/>
                <a:cs typeface="Times New Roman" panose="02020603050405020304" pitchFamily="18" charset="0"/>
              </a:rPr>
              <a:t>. Soon competitive bidding began and “low-balling” to attract new clients started. Questions about audit thoroughness and independence surfaced.</a:t>
            </a:r>
          </a:p>
          <a:p>
            <a:pPr marL="0" indent="0">
              <a:buNone/>
            </a:pPr>
            <a:r>
              <a:rPr lang="en-US" sz="2400" dirty="0">
                <a:latin typeface="Times New Roman" panose="02020603050405020304" pitchFamily="18" charset="0"/>
                <a:cs typeface="Times New Roman" panose="02020603050405020304" pitchFamily="18" charset="0"/>
              </a:rPr>
              <a:t>Enron collapsed in 2002, with accounting fraud a major contributor. Many other major fraud cases, included WorldCom. </a:t>
            </a:r>
          </a:p>
          <a:p>
            <a:pPr marL="0" indent="0">
              <a:buNone/>
            </a:pPr>
            <a:r>
              <a:rPr lang="en-US" sz="2400" dirty="0">
                <a:latin typeface="Times New Roman" panose="02020603050405020304" pitchFamily="18" charset="0"/>
                <a:cs typeface="Times New Roman" panose="02020603050405020304" pitchFamily="18" charset="0"/>
              </a:rPr>
              <a:t>Congress passed Sarbanes-Oxley soon after the WorldCom collapse, with major audit regulations including the creation of the PCAOB. A new internal control report was required. </a:t>
            </a:r>
          </a:p>
        </p:txBody>
      </p:sp>
      <p:sp>
        <p:nvSpPr>
          <p:cNvPr id="4" name="Rectangle 3"/>
          <p:cNvSpPr/>
          <p:nvPr/>
        </p:nvSpPr>
        <p:spPr>
          <a:xfrm>
            <a:off x="3799025"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1672889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Auditing: the rise of a profession (chapter 1-13)</a:t>
            </a:r>
            <a:endParaRPr lang="en-US" dirty="0"/>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See Table 1: founding and changes to the Big 8; now the Big 4: Deloitte &amp; </a:t>
            </a:r>
            <a:r>
              <a:rPr lang="en-US" sz="2400" dirty="0" err="1">
                <a:latin typeface="Times New Roman" panose="02020603050405020304" pitchFamily="18" charset="0"/>
                <a:cs typeface="Times New Roman" panose="02020603050405020304" pitchFamily="18" charset="0"/>
              </a:rPr>
              <a:t>Touche</a:t>
            </a:r>
            <a:r>
              <a:rPr lang="en-US" sz="2400" dirty="0">
                <a:latin typeface="Times New Roman" panose="02020603050405020304" pitchFamily="18" charset="0"/>
                <a:cs typeface="Times New Roman" panose="02020603050405020304" pitchFamily="18" charset="0"/>
              </a:rPr>
              <a:t>, Ernst &amp; Young, KPMG, and PricewaterhouseCoopers. Arthur Andersen collapsed after a federal indictment.</a:t>
            </a:r>
          </a:p>
          <a:p>
            <a:r>
              <a:rPr lang="en-US" sz="2400" dirty="0">
                <a:latin typeface="Times New Roman" panose="02020603050405020304" pitchFamily="18" charset="0"/>
                <a:cs typeface="Times New Roman" panose="02020603050405020304" pitchFamily="18" charset="0"/>
              </a:rPr>
              <a:t>Supplement a illustrates audit opinions over time, including the current financial audit report and internal control report for Microsoft (Table 3).</a:t>
            </a:r>
          </a:p>
        </p:txBody>
      </p:sp>
      <p:sp>
        <p:nvSpPr>
          <p:cNvPr id="4" name="Rectangle 3"/>
          <p:cNvSpPr/>
          <p:nvPr/>
        </p:nvSpPr>
        <p:spPr>
          <a:xfrm>
            <a:off x="3794729"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2062604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Taxes and Funding Public Policy (chapter 2-1)</a:t>
            </a:r>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Government provides much of the structure for civilization and must be paid for, usually with taxes. Taxes often fell mainly on the poor, with little recourse for relief short of revolution.</a:t>
            </a:r>
          </a:p>
          <a:p>
            <a:r>
              <a:rPr lang="en-US" sz="2400" dirty="0">
                <a:latin typeface="Times New Roman" panose="02020603050405020304" pitchFamily="18" charset="0"/>
                <a:cs typeface="Times New Roman" panose="02020603050405020304" pitchFamily="18" charset="0"/>
              </a:rPr>
              <a:t>The Domesday Book of 1986 provided the Normal conquerors of England a census of taxable wealth. Taxes continued and usually increased to fight wars.</a:t>
            </a:r>
          </a:p>
          <a:p>
            <a:r>
              <a:rPr lang="en-US" sz="2400" dirty="0">
                <a:latin typeface="Times New Roman" panose="02020603050405020304" pitchFamily="18" charset="0"/>
                <a:cs typeface="Times New Roman" panose="02020603050405020304" pitchFamily="18" charset="0"/>
              </a:rPr>
              <a:t>Generally the holders of wealth ran the government and passed taxes to the less fortunate. In Britain Parliament assumed power by controlling taxes. </a:t>
            </a:r>
          </a:p>
        </p:txBody>
      </p:sp>
    </p:spTree>
    <p:extLst>
      <p:ext uri="{BB962C8B-B14F-4D97-AF65-F5344CB8AC3E}">
        <p14:creationId xmlns:p14="http://schemas.microsoft.com/office/powerpoint/2010/main" val="606849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Taxes and Funding Public Policy (chapter 2-2)</a:t>
            </a:r>
            <a:endParaRPr lang="en-US" dirty="0"/>
          </a:p>
        </p:txBody>
      </p:sp>
      <p:sp>
        <p:nvSpPr>
          <p:cNvPr id="3" name="Content Placeholder 2"/>
          <p:cNvSpPr>
            <a:spLocks noGrp="1"/>
          </p:cNvSpPr>
          <p:nvPr>
            <p:ph idx="1"/>
          </p:nvPr>
        </p:nvSpPr>
        <p:spPr/>
        <p:txBody>
          <a:bodyPr>
            <a:normAutofit fontScale="92500"/>
          </a:bodyPr>
          <a:lstStyle/>
          <a:p>
            <a:r>
              <a:rPr lang="en-US" sz="2400" dirty="0">
                <a:latin typeface="Times New Roman" panose="02020603050405020304" pitchFamily="18" charset="0"/>
                <a:cs typeface="Times New Roman" panose="02020603050405020304" pitchFamily="18" charset="0"/>
              </a:rPr>
              <a:t>A common perspective on taxes is through a budget: determine how much to spend on public services, to be matched by revenues. Deduct non-tax revenues and the remainder is the about of taxes to be raised. (Consider “inter-period equity.”) </a:t>
            </a:r>
          </a:p>
          <a:p>
            <a:r>
              <a:rPr lang="en-US" sz="2400" dirty="0">
                <a:latin typeface="Times New Roman" panose="02020603050405020304" pitchFamily="18" charset="0"/>
                <a:cs typeface="Times New Roman" panose="02020603050405020304" pitchFamily="18" charset="0"/>
              </a:rPr>
              <a:t>A common approach is to start from last year’s taxes and expenditures and determine needed increases (or decreases) in both. Many governments will raise tax rates only as a last resort.</a:t>
            </a:r>
          </a:p>
        </p:txBody>
      </p:sp>
    </p:spTree>
    <p:extLst>
      <p:ext uri="{BB962C8B-B14F-4D97-AF65-F5344CB8AC3E}">
        <p14:creationId xmlns:p14="http://schemas.microsoft.com/office/powerpoint/2010/main" val="3335291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Taxes and Funding Public Policy (chapter 2-3)</a:t>
            </a:r>
            <a:endParaRPr lang="en-US" dirty="0"/>
          </a:p>
        </p:txBody>
      </p:sp>
      <p:sp>
        <p:nvSpPr>
          <p:cNvPr id="3" name="Content Placeholder 2"/>
          <p:cNvSpPr>
            <a:spLocks noGrp="1"/>
          </p:cNvSpPr>
          <p:nvPr>
            <p:ph idx="1"/>
          </p:nvPr>
        </p:nvSpPr>
        <p:spPr/>
        <p:txBody>
          <a:bodyPr>
            <a:normAutofit fontScale="77500" lnSpcReduction="20000"/>
          </a:bodyPr>
          <a:lstStyle/>
          <a:p>
            <a:r>
              <a:rPr lang="en-US" sz="2400" dirty="0">
                <a:latin typeface="Times New Roman" panose="02020603050405020304" pitchFamily="18" charset="0"/>
                <a:cs typeface="Times New Roman" panose="02020603050405020304" pitchFamily="18" charset="0"/>
              </a:rPr>
              <a:t>Adam Smith’s maxims of taxation were: 1) ability to pay, 2) taxes being equal or equitable, 3) taxes certain and not arbitrary, and 4) convenient and easy to collect.</a:t>
            </a:r>
          </a:p>
          <a:p>
            <a:r>
              <a:rPr lang="en-US" sz="2400" dirty="0">
                <a:latin typeface="Times New Roman" panose="02020603050405020304" pitchFamily="18" charset="0"/>
                <a:cs typeface="Times New Roman" panose="02020603050405020304" pitchFamily="18" charset="0"/>
              </a:rPr>
              <a:t>Fairness (moral rightness based on ethical tenants) was a major consideration for income taxes during the Civil War; different regions expected other regions to pay appropriate taxes including the wealthy of New England and New York.</a:t>
            </a:r>
          </a:p>
          <a:p>
            <a:r>
              <a:rPr lang="en-US" sz="2400" dirty="0">
                <a:latin typeface="Times New Roman" panose="02020603050405020304" pitchFamily="18" charset="0"/>
                <a:cs typeface="Times New Roman" panose="02020603050405020304" pitchFamily="18" charset="0"/>
              </a:rPr>
              <a:t>Tax-related concepts include burden shifting (expecting others to pay), revenue breadth (multiple revenue sources), benefits principle (based on public goods received), horizontal (based on income) and vertical equity.</a:t>
            </a:r>
          </a:p>
          <a:p>
            <a:r>
              <a:rPr lang="en-US" sz="2400" dirty="0">
                <a:latin typeface="Times New Roman" panose="02020603050405020304" pitchFamily="18" charset="0"/>
                <a:cs typeface="Times New Roman" panose="02020603050405020304" pitchFamily="18" charset="0"/>
              </a:rPr>
              <a:t>Pragmatic </a:t>
            </a:r>
            <a:r>
              <a:rPr lang="en-US" sz="2400" dirty="0" err="1">
                <a:latin typeface="Times New Roman" panose="02020603050405020304" pitchFamily="18" charset="0"/>
                <a:cs typeface="Times New Roman" panose="02020603050405020304" pitchFamily="18" charset="0"/>
              </a:rPr>
              <a:t>cinsiderations</a:t>
            </a:r>
            <a:r>
              <a:rPr lang="en-US" sz="2400" dirty="0">
                <a:latin typeface="Times New Roman" panose="02020603050405020304" pitchFamily="18" charset="0"/>
                <a:cs typeface="Times New Roman" panose="02020603050405020304" pitchFamily="18" charset="0"/>
              </a:rPr>
              <a:t> include institutional structure and enforceability.</a:t>
            </a:r>
          </a:p>
        </p:txBody>
      </p:sp>
    </p:spTree>
    <p:extLst>
      <p:ext uri="{BB962C8B-B14F-4D97-AF65-F5344CB8AC3E}">
        <p14:creationId xmlns:p14="http://schemas.microsoft.com/office/powerpoint/2010/main" val="1569710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Taxes and Funding Public Policy (chapter 2-4)</a:t>
            </a:r>
            <a:endParaRPr lang="en-US" dirty="0"/>
          </a:p>
        </p:txBody>
      </p:sp>
      <p:sp>
        <p:nvSpPr>
          <p:cNvPr id="3" name="Content Placeholder 2"/>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American taxes started with a Virginia poll (head) tax in 1719. Various colonies tried most types of revenue and tax sources, with customs duties and excise taxes common.</a:t>
            </a:r>
          </a:p>
          <a:p>
            <a:r>
              <a:rPr lang="en-US" sz="2400" dirty="0">
                <a:latin typeface="Times New Roman" panose="02020603050405020304" pitchFamily="18" charset="0"/>
                <a:cs typeface="Times New Roman" panose="02020603050405020304" pitchFamily="18" charset="0"/>
              </a:rPr>
              <a:t>The American Revolution was fought mainly using paper currencies and IOUs., with the Continental Congress unable to pass any form of tax. </a:t>
            </a:r>
          </a:p>
          <a:p>
            <a:r>
              <a:rPr lang="en-US" sz="2400" dirty="0">
                <a:latin typeface="Times New Roman" panose="02020603050405020304" pitchFamily="18" charset="0"/>
                <a:cs typeface="Times New Roman" panose="02020603050405020304" pitchFamily="18" charset="0"/>
              </a:rPr>
              <a:t>The US Constitution allowed certain kinds of taxes, but the federal government relied primarily on customs duties. </a:t>
            </a:r>
          </a:p>
        </p:txBody>
      </p:sp>
    </p:spTree>
    <p:extLst>
      <p:ext uri="{BB962C8B-B14F-4D97-AF65-F5344CB8AC3E}">
        <p14:creationId xmlns:p14="http://schemas.microsoft.com/office/powerpoint/2010/main" val="2221401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Accounting History, Volume 2</a:t>
            </a:r>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This volume continues the story of accounting, describing mainly on the 20</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to the present. </a:t>
            </a:r>
          </a:p>
          <a:p>
            <a:r>
              <a:rPr lang="en-US" sz="2400" dirty="0">
                <a:latin typeface="Times New Roman" panose="02020603050405020304" pitchFamily="18" charset="0"/>
                <a:cs typeface="Times New Roman" panose="02020603050405020304" pitchFamily="18" charset="0"/>
              </a:rPr>
              <a:t>The first three chapters focus on specific accounting specialties: auditing, taxes and governmental.</a:t>
            </a:r>
          </a:p>
          <a:p>
            <a:r>
              <a:rPr lang="en-US" sz="2400" dirty="0">
                <a:latin typeface="Times New Roman" panose="02020603050405020304" pitchFamily="18" charset="0"/>
                <a:cs typeface="Times New Roman" panose="02020603050405020304" pitchFamily="18" charset="0"/>
              </a:rPr>
              <a:t>The last three chapters continue the history beginning with the progressive movement at the turn of the 20</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through the subprime meltdown. </a:t>
            </a:r>
          </a:p>
          <a:p>
            <a:r>
              <a:rPr lang="en-US" sz="2400" dirty="0">
                <a:latin typeface="Times New Roman" panose="02020603050405020304" pitchFamily="18" charset="0"/>
                <a:cs typeface="Times New Roman" panose="02020603050405020304" pitchFamily="18" charset="0"/>
              </a:rPr>
              <a:t>Four supplements include audit opinions, scandals and corruption, setting financial accounting standards, and information technology—especially the importance of computers to business and accounting.</a:t>
            </a:r>
          </a:p>
        </p:txBody>
      </p:sp>
    </p:spTree>
    <p:extLst>
      <p:ext uri="{BB962C8B-B14F-4D97-AF65-F5344CB8AC3E}">
        <p14:creationId xmlns:p14="http://schemas.microsoft.com/office/powerpoint/2010/main" val="3229025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Taxes and Funding Public Policy (chapter 2-5)</a:t>
            </a:r>
            <a:endParaRPr lang="en-US" dirty="0"/>
          </a:p>
        </p:txBody>
      </p:sp>
      <p:sp>
        <p:nvSpPr>
          <p:cNvPr id="3" name="Content Placeholder 2"/>
          <p:cNvSpPr>
            <a:spLocks noGrp="1"/>
          </p:cNvSpPr>
          <p:nvPr>
            <p:ph idx="1"/>
          </p:nvPr>
        </p:nvSpPr>
        <p:spPr/>
        <p:txBody>
          <a:bodyPr>
            <a:normAutofit fontScale="77500" lnSpcReduction="20000"/>
          </a:bodyPr>
          <a:lstStyle/>
          <a:p>
            <a:r>
              <a:rPr lang="en-US" sz="2400" dirty="0">
                <a:latin typeface="Times New Roman" panose="02020603050405020304" pitchFamily="18" charset="0"/>
                <a:cs typeface="Times New Roman" panose="02020603050405020304" pitchFamily="18" charset="0"/>
              </a:rPr>
              <a:t>The first major tax challenge was the Whiskey Rebellion of 1794 in Pennsylvania.</a:t>
            </a:r>
          </a:p>
          <a:p>
            <a:r>
              <a:rPr lang="en-US" sz="2400" dirty="0">
                <a:latin typeface="Times New Roman" panose="02020603050405020304" pitchFamily="18" charset="0"/>
                <a:cs typeface="Times New Roman" panose="02020603050405020304" pitchFamily="18" charset="0"/>
              </a:rPr>
              <a:t>The first income tax happened during the Civil War, with the </a:t>
            </a:r>
            <a:r>
              <a:rPr lang="en-US" sz="2400" dirty="0" err="1">
                <a:latin typeface="Times New Roman" panose="02020603050405020304" pitchFamily="18" charset="0"/>
                <a:cs typeface="Times New Roman" panose="02020603050405020304" pitchFamily="18" charset="0"/>
              </a:rPr>
              <a:t>desparate</a:t>
            </a:r>
            <a:r>
              <a:rPr lang="en-US" sz="2400" dirty="0">
                <a:latin typeface="Times New Roman" panose="02020603050405020304" pitchFamily="18" charset="0"/>
                <a:cs typeface="Times New Roman" panose="02020603050405020304" pitchFamily="18" charset="0"/>
              </a:rPr>
              <a:t> need for money to finance the war and the need for ability to pay and fairness, taxing the wealthy merchants and financiers of the northeast when western farmers bone relatively more of the non-income-tax load.</a:t>
            </a:r>
          </a:p>
          <a:p>
            <a:r>
              <a:rPr lang="en-US" sz="2400" dirty="0">
                <a:latin typeface="Times New Roman" panose="02020603050405020304" pitchFamily="18" charset="0"/>
                <a:cs typeface="Times New Roman" panose="02020603050405020304" pitchFamily="18" charset="0"/>
              </a:rPr>
              <a:t>The Office of Internal Revenue (later the Internal Revenue Service) became a major bureaucracy, both determining what was taxable income and deductible expenses, plus administering a self-reporting system.</a:t>
            </a:r>
          </a:p>
          <a:p>
            <a:r>
              <a:rPr lang="en-US" sz="2400" dirty="0">
                <a:latin typeface="Times New Roman" panose="02020603050405020304" pitchFamily="18" charset="0"/>
                <a:cs typeface="Times New Roman" panose="02020603050405020304" pitchFamily="18" charset="0"/>
              </a:rPr>
              <a:t>The tax was rescinded after the war was over, not the reappear for half a century.</a:t>
            </a:r>
          </a:p>
        </p:txBody>
      </p:sp>
    </p:spTree>
    <p:extLst>
      <p:ext uri="{BB962C8B-B14F-4D97-AF65-F5344CB8AC3E}">
        <p14:creationId xmlns:p14="http://schemas.microsoft.com/office/powerpoint/2010/main" val="2986042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Taxes and Funding Public Policy (chapter 2-6)</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The Payne-Aldrich Act of 1909 created a corporate income tax as a revenue substitute for lower customs duties.</a:t>
            </a:r>
          </a:p>
          <a:p>
            <a:r>
              <a:rPr lang="en-US" sz="2400" dirty="0">
                <a:latin typeface="Times New Roman" panose="02020603050405020304" pitchFamily="18" charset="0"/>
                <a:cs typeface="Times New Roman" panose="02020603050405020304" pitchFamily="18" charset="0"/>
              </a:rPr>
              <a:t>The 16</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Amendment, ratified in 1913, gave Congress the right to levy income taxes, which the did: a 1% tax on incomes over $3,000, rising to 7% over $500,000. </a:t>
            </a:r>
          </a:p>
          <a:p>
            <a:r>
              <a:rPr lang="en-US" sz="2400" dirty="0">
                <a:latin typeface="Times New Roman" panose="02020603050405020304" pitchFamily="18" charset="0"/>
                <a:cs typeface="Times New Roman" panose="02020603050405020304" pitchFamily="18" charset="0"/>
              </a:rPr>
              <a:t>World War I brought a 77% top tax rate in 1918 and the personal income tax has remained even since (with top rates fluctuating between 25% and 93% over the next 100 years). Capital gains were taxed at the same rates. Corporate taxes peaked at 12%.</a:t>
            </a:r>
          </a:p>
        </p:txBody>
      </p:sp>
    </p:spTree>
    <p:extLst>
      <p:ext uri="{BB962C8B-B14F-4D97-AF65-F5344CB8AC3E}">
        <p14:creationId xmlns:p14="http://schemas.microsoft.com/office/powerpoint/2010/main" val="148606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Taxes and Funding Public Policy (chapter 2-7)</a:t>
            </a:r>
            <a:endParaRPr lang="en-US" dirty="0"/>
          </a:p>
        </p:txBody>
      </p:sp>
      <p:sp>
        <p:nvSpPr>
          <p:cNvPr id="3" name="Content Placeholder 2"/>
          <p:cNvSpPr>
            <a:spLocks noGrp="1"/>
          </p:cNvSpPr>
          <p:nvPr>
            <p:ph idx="1"/>
          </p:nvPr>
        </p:nvSpPr>
        <p:spPr/>
        <p:txBody>
          <a:bodyPr>
            <a:normAutofit fontScale="85000" lnSpcReduction="10000"/>
          </a:bodyPr>
          <a:lstStyle/>
          <a:p>
            <a:r>
              <a:rPr lang="en-US" sz="2400" dirty="0">
                <a:latin typeface="Times New Roman" panose="02020603050405020304" pitchFamily="18" charset="0"/>
                <a:cs typeface="Times New Roman" panose="02020603050405020304" pitchFamily="18" charset="0"/>
              </a:rPr>
              <a:t>It was up to Congress and the IRS to figure out what was taxable and at what rate. Depreciation expense was allowed, but only straight-line could be used (accelerated rates came after World War II, basically as an alternative to inflation adjustments). Inventory method was another problem, with LIFO initially prohibited.</a:t>
            </a:r>
          </a:p>
          <a:p>
            <a:r>
              <a:rPr lang="en-US" sz="2400" dirty="0">
                <a:latin typeface="Times New Roman" panose="02020603050405020304" pitchFamily="18" charset="0"/>
                <a:cs typeface="Times New Roman" panose="02020603050405020304" pitchFamily="18" charset="0"/>
              </a:rPr>
              <a:t>Republicans were in power from 1921-1932; taxes were cut (top rate 25%) and regulations reduced</a:t>
            </a:r>
          </a:p>
          <a:p>
            <a:r>
              <a:rPr lang="en-US" sz="2400" dirty="0">
                <a:latin typeface="Times New Roman" panose="02020603050405020304" pitchFamily="18" charset="0"/>
                <a:cs typeface="Times New Roman" panose="02020603050405020304" pitchFamily="18" charset="0"/>
              </a:rPr>
              <a:t>The Great Depression brought in the New Deal, higher income taxes, and new programs such as Social Security which created a new payroll tax.</a:t>
            </a:r>
          </a:p>
        </p:txBody>
      </p:sp>
    </p:spTree>
    <p:extLst>
      <p:ext uri="{BB962C8B-B14F-4D97-AF65-F5344CB8AC3E}">
        <p14:creationId xmlns:p14="http://schemas.microsoft.com/office/powerpoint/2010/main" val="3926593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820001"/>
            <a:ext cx="7729728" cy="1188720"/>
          </a:xfrm>
        </p:spPr>
        <p:txBody>
          <a:bodyPr/>
          <a:lstStyle/>
          <a:p>
            <a:r>
              <a:rPr lang="en-US" dirty="0">
                <a:latin typeface="Times New Roman" panose="02020603050405020304" pitchFamily="18" charset="0"/>
                <a:cs typeface="Times New Roman" panose="02020603050405020304" pitchFamily="18" charset="0"/>
              </a:rPr>
              <a:t>Taxes and Funding Public Policy (chapter 2-8)</a:t>
            </a:r>
            <a:endParaRPr lang="en-US" dirty="0"/>
          </a:p>
        </p:txBody>
      </p:sp>
      <p:sp>
        <p:nvSpPr>
          <p:cNvPr id="3" name="Content Placeholder 2"/>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World War II brought higher taxes, with a top rate of 94%. Payroll withholding was introduced in 1943.</a:t>
            </a:r>
          </a:p>
          <a:p>
            <a:r>
              <a:rPr lang="en-US" sz="2400" dirty="0">
                <a:latin typeface="Times New Roman" panose="02020603050405020304" pitchFamily="18" charset="0"/>
                <a:cs typeface="Times New Roman" panose="02020603050405020304" pitchFamily="18" charset="0"/>
              </a:rPr>
              <a:t>After the war, tax rates remained high as a Cold War meant continued high military spending and various domestic programs were added and expanded.</a:t>
            </a:r>
          </a:p>
          <a:p>
            <a:r>
              <a:rPr lang="en-US" sz="2400" dirty="0">
                <a:latin typeface="Times New Roman" panose="02020603050405020304" pitchFamily="18" charset="0"/>
                <a:cs typeface="Times New Roman" panose="02020603050405020304" pitchFamily="18" charset="0"/>
              </a:rPr>
              <a:t>Tax rates remained high (over 90% in the 1950s and into mid-1960s) and accounted for about 20% of GDP, but budget deficits continued.</a:t>
            </a:r>
          </a:p>
        </p:txBody>
      </p:sp>
    </p:spTree>
    <p:extLst>
      <p:ext uri="{BB962C8B-B14F-4D97-AF65-F5344CB8AC3E}">
        <p14:creationId xmlns:p14="http://schemas.microsoft.com/office/powerpoint/2010/main" val="1723873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Taxes and Funding Public Policy (chapter 2-9)</a:t>
            </a:r>
            <a:endParaRPr lang="en-US" dirty="0"/>
          </a:p>
        </p:txBody>
      </p:sp>
      <p:sp>
        <p:nvSpPr>
          <p:cNvPr id="3" name="Content Placeholder 2"/>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State and local taxes were much higher than federal at the start of the 20</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These taxes increases were </a:t>
            </a:r>
            <a:r>
              <a:rPr lang="en-US" sz="2400" dirty="0" err="1">
                <a:latin typeface="Times New Roman" panose="02020603050405020304" pitchFamily="18" charset="0"/>
                <a:cs typeface="Times New Roman" panose="02020603050405020304" pitchFamily="18" charset="0"/>
              </a:rPr>
              <a:t>were</a:t>
            </a:r>
            <a:r>
              <a:rPr lang="en-US" sz="2400" dirty="0">
                <a:latin typeface="Times New Roman" panose="02020603050405020304" pitchFamily="18" charset="0"/>
                <a:cs typeface="Times New Roman" panose="02020603050405020304" pitchFamily="18" charset="0"/>
              </a:rPr>
              <a:t> eclipsed by federal taxes during World War II and beyond.</a:t>
            </a:r>
          </a:p>
          <a:p>
            <a:r>
              <a:rPr lang="en-US" sz="2400" dirty="0">
                <a:latin typeface="Times New Roman" panose="02020603050405020304" pitchFamily="18" charset="0"/>
                <a:cs typeface="Times New Roman" panose="02020603050405020304" pitchFamily="18" charset="0"/>
              </a:rPr>
              <a:t>Major state taxes were sales and, to a lesser extent, income. Property taxes were the main local revenue source.</a:t>
            </a:r>
          </a:p>
          <a:p>
            <a:r>
              <a:rPr lang="en-US" sz="2400" dirty="0">
                <a:latin typeface="Times New Roman" panose="02020603050405020304" pitchFamily="18" charset="0"/>
                <a:cs typeface="Times New Roman" panose="02020603050405020304" pitchFamily="18" charset="0"/>
              </a:rPr>
              <a:t>Transfer payment increased from the federal to state and local programs, partly to fund federally mandated programs.</a:t>
            </a:r>
          </a:p>
        </p:txBody>
      </p:sp>
    </p:spTree>
    <p:extLst>
      <p:ext uri="{BB962C8B-B14F-4D97-AF65-F5344CB8AC3E}">
        <p14:creationId xmlns:p14="http://schemas.microsoft.com/office/powerpoint/2010/main" val="4188692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Taxes and Funding Public Policy (chapter 2-10)</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Beginning with the Kennedy administration in the early 1960s, pledges to reduce tax rates continued. </a:t>
            </a:r>
          </a:p>
          <a:p>
            <a:r>
              <a:rPr lang="en-US" sz="2400" dirty="0">
                <a:latin typeface="Times New Roman" panose="02020603050405020304" pitchFamily="18" charset="0"/>
                <a:cs typeface="Times New Roman" panose="02020603050405020304" pitchFamily="18" charset="0"/>
              </a:rPr>
              <a:t>Kennedy reduced the top personal income tax rate to 70%. President Reagan reduced </a:t>
            </a:r>
            <a:r>
              <a:rPr lang="en-US" sz="2400" dirty="0" err="1">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top rate to 50%, then the Tax Reform Act of 1986 reduced deductions to cut the top rate to 28% (with a 33% “bubble” in the middle).</a:t>
            </a:r>
          </a:p>
          <a:p>
            <a:r>
              <a:rPr lang="en-US" sz="2400" dirty="0">
                <a:latin typeface="Times New Roman" panose="02020603050405020304" pitchFamily="18" charset="0"/>
                <a:cs typeface="Times New Roman" panose="02020603050405020304" pitchFamily="18" charset="0"/>
              </a:rPr>
              <a:t>Top rates flip-flopped after that: raised during the Clinton administration (achieving a modest budget surplus), raised by the </a:t>
            </a:r>
            <a:r>
              <a:rPr lang="en-US" sz="2400" dirty="0" err="1">
                <a:latin typeface="Times New Roman" panose="02020603050405020304" pitchFamily="18" charset="0"/>
                <a:cs typeface="Times New Roman" panose="02020603050405020304" pitchFamily="18" charset="0"/>
              </a:rPr>
              <a:t>senond</a:t>
            </a:r>
            <a:r>
              <a:rPr lang="en-US" sz="2400" dirty="0">
                <a:latin typeface="Times New Roman" panose="02020603050405020304" pitchFamily="18" charset="0"/>
                <a:cs typeface="Times New Roman" panose="02020603050405020304" pitchFamily="18" charset="0"/>
              </a:rPr>
              <a:t> Bush (with exploding deficits), and raised again by President Obama. </a:t>
            </a:r>
          </a:p>
        </p:txBody>
      </p:sp>
    </p:spTree>
    <p:extLst>
      <p:ext uri="{BB962C8B-B14F-4D97-AF65-F5344CB8AC3E}">
        <p14:creationId xmlns:p14="http://schemas.microsoft.com/office/powerpoint/2010/main" val="4045821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Taxes and Funding Public Policy (chapter 2-11)</a:t>
            </a:r>
            <a:endParaRPr lang="en-US" dirty="0"/>
          </a:p>
        </p:txBody>
      </p:sp>
      <p:sp>
        <p:nvSpPr>
          <p:cNvPr id="3" name="Content Placeholder 2"/>
          <p:cNvSpPr>
            <a:spLocks noGrp="1"/>
          </p:cNvSpPr>
          <p:nvPr>
            <p:ph idx="1"/>
          </p:nvPr>
        </p:nvSpPr>
        <p:spPr/>
        <p:txBody>
          <a:bodyPr>
            <a:normAutofit fontScale="77500" lnSpcReduction="20000"/>
          </a:bodyPr>
          <a:lstStyle/>
          <a:p>
            <a:r>
              <a:rPr lang="en-US" sz="2400" dirty="0">
                <a:latin typeface="Times New Roman" panose="02020603050405020304" pitchFamily="18" charset="0"/>
                <a:cs typeface="Times New Roman" panose="02020603050405020304" pitchFamily="18" charset="0"/>
              </a:rPr>
              <a:t>Introducing taxes (and related revenue sources) meant tax evasion and avoidance, probably since the start of civilization.</a:t>
            </a:r>
          </a:p>
          <a:p>
            <a:r>
              <a:rPr lang="en-US" sz="2400" dirty="0">
                <a:latin typeface="Times New Roman" panose="02020603050405020304" pitchFamily="18" charset="0"/>
                <a:cs typeface="Times New Roman" panose="02020603050405020304" pitchFamily="18" charset="0"/>
              </a:rPr>
              <a:t>Excise taxes in the colonial period meant smuggling; tax stamps meant counterfeiting.</a:t>
            </a:r>
          </a:p>
          <a:p>
            <a:r>
              <a:rPr lang="en-US" sz="2400" dirty="0">
                <a:latin typeface="Times New Roman" panose="02020603050405020304" pitchFamily="18" charset="0"/>
                <a:cs typeface="Times New Roman" panose="02020603050405020304" pitchFamily="18" charset="0"/>
              </a:rPr>
              <a:t>Income taxes brought more schemes for tax evasion; higher rates meant increasing efforts for avoidance and evasion, including the assistance of tax accountants. Post-World War II tax schemes included tax havens (usually to countries with lower tax rates or secrecy rules) and tax shelters such as oil partnerships. Major corporations often have billions of dollars in cash parked in foreign locations to avoid relatively high US rates.</a:t>
            </a:r>
          </a:p>
          <a:p>
            <a:pPr marL="0" indent="0">
              <a:buNone/>
            </a:pP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877332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Taxes and Funding Public Policy (chapter 2-12)</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Foreign countries have different public policy goals and different tax structures and rates.</a:t>
            </a:r>
          </a:p>
          <a:p>
            <a:r>
              <a:rPr lang="en-US" sz="2400" dirty="0">
                <a:latin typeface="Times New Roman" panose="02020603050405020304" pitchFamily="18" charset="0"/>
                <a:cs typeface="Times New Roman" panose="02020603050405020304" pitchFamily="18" charset="0"/>
              </a:rPr>
              <a:t>European countries typically have higher social spending including universal health care. Total taxes are higher, but programs differ. British taxes have a top individual rate of 45%, corporate rate of 20%, payroll taxes, and a 20% value added tax (VAT). Canada has a top individual rate of 20%, corporate rate of 15%, and a VAT of 5% (plus additional sales taxes by the provinces). Other countries typically have similar rates and structures.</a:t>
            </a:r>
          </a:p>
        </p:txBody>
      </p:sp>
    </p:spTree>
    <p:extLst>
      <p:ext uri="{BB962C8B-B14F-4D97-AF65-F5344CB8AC3E}">
        <p14:creationId xmlns:p14="http://schemas.microsoft.com/office/powerpoint/2010/main" val="2267962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policy and government accounting (Chapter 3-1)</a:t>
            </a:r>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Government is the administrative system of a legal jurisdiction to run the public policy of that nation-state.</a:t>
            </a:r>
          </a:p>
          <a:p>
            <a:r>
              <a:rPr lang="en-US" sz="2400" dirty="0">
                <a:latin typeface="Times New Roman" panose="02020603050405020304" pitchFamily="18" charset="0"/>
                <a:cs typeface="Times New Roman" panose="02020603050405020304" pitchFamily="18" charset="0"/>
              </a:rPr>
              <a:t>Public policy should have rule of law, a professional bureaucracy, and accountability (e.g., democracy, audits).</a:t>
            </a:r>
          </a:p>
          <a:p>
            <a:r>
              <a:rPr lang="en-US" sz="2400" dirty="0">
                <a:latin typeface="Times New Roman" panose="02020603050405020304" pitchFamily="18" charset="0"/>
                <a:cs typeface="Times New Roman" panose="02020603050405020304" pitchFamily="18" charset="0"/>
              </a:rPr>
              <a:t>Government services should be efficient and effective (delivery needed services at a reasonable cost).</a:t>
            </a:r>
          </a:p>
          <a:p>
            <a:r>
              <a:rPr lang="en-US" sz="2400" dirty="0">
                <a:latin typeface="Times New Roman" panose="02020603050405020304" pitchFamily="18" charset="0"/>
                <a:cs typeface="Times New Roman" panose="02020603050405020304" pitchFamily="18" charset="0"/>
              </a:rPr>
              <a:t>Property rights have been common in some locations since Medieval times, such as various Italian city-states.</a:t>
            </a:r>
          </a:p>
        </p:txBody>
      </p:sp>
    </p:spTree>
    <p:extLst>
      <p:ext uri="{BB962C8B-B14F-4D97-AF65-F5344CB8AC3E}">
        <p14:creationId xmlns:p14="http://schemas.microsoft.com/office/powerpoint/2010/main" val="10962523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policy and government accounting (Chapter 3-2)</a:t>
            </a:r>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Common law emerged in England during Anglo-Saxon times and adopted by Normal conquerors. This was a bottoms-up evolution as local judges settled cases, which became precedent for future rulings.</a:t>
            </a:r>
          </a:p>
          <a:p>
            <a:r>
              <a:rPr lang="en-US" sz="2400" dirty="0">
                <a:latin typeface="Times New Roman" panose="02020603050405020304" pitchFamily="18" charset="0"/>
                <a:cs typeface="Times New Roman" panose="02020603050405020304" pitchFamily="18" charset="0"/>
              </a:rPr>
              <a:t>The power of Parliament developed with the urgent need of kings for cash plus events such as the Magna Carta. Democracy and rule of law developed as Parliament gained increasing authority. A professional British bureaucracy would take some time.</a:t>
            </a:r>
          </a:p>
          <a:p>
            <a:r>
              <a:rPr lang="en-US" sz="2400" dirty="0">
                <a:latin typeface="Times New Roman" panose="02020603050405020304" pitchFamily="18" charset="0"/>
                <a:cs typeface="Times New Roman" panose="02020603050405020304" pitchFamily="18" charset="0"/>
              </a:rPr>
              <a:t>Most of continental Europe use top down civil codes, with histories going back to the Bible and Hammurabi’s Code. The rise of Napoleon after the French Revolution was the big event for a civil code, rule of law and professional administration.</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8262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Auditing: the rise of a profession (chapter 1-1)</a:t>
            </a:r>
          </a:p>
        </p:txBody>
      </p:sp>
      <p:sp>
        <p:nvSpPr>
          <p:cNvPr id="3" name="Content Placeholder 2"/>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An audit of a systematic process to evaluate the presentation of financial (or other) information to form an opinion on the reliability of its contents.</a:t>
            </a:r>
          </a:p>
          <a:p>
            <a:r>
              <a:rPr lang="en-US" sz="2400" dirty="0">
                <a:latin typeface="Times New Roman" panose="02020603050405020304" pitchFamily="18" charset="0"/>
                <a:cs typeface="Times New Roman" panose="02020603050405020304" pitchFamily="18" charset="0"/>
              </a:rPr>
              <a:t>The Securities and Exchange Commission (SEC) has required a financial audit conducted by CPAs for all public corporations since the mid-1930s. </a:t>
            </a:r>
          </a:p>
          <a:p>
            <a:r>
              <a:rPr lang="en-US" sz="2400" dirty="0">
                <a:latin typeface="Times New Roman" panose="02020603050405020304" pitchFamily="18" charset="0"/>
                <a:cs typeface="Times New Roman" panose="02020603050405020304" pitchFamily="18" charset="0"/>
              </a:rPr>
              <a:t>The major accounting firms conduct audits and perform taxes, consulting, and other accounting-related functions.</a:t>
            </a:r>
          </a:p>
        </p:txBody>
      </p:sp>
    </p:spTree>
    <p:extLst>
      <p:ext uri="{BB962C8B-B14F-4D97-AF65-F5344CB8AC3E}">
        <p14:creationId xmlns:p14="http://schemas.microsoft.com/office/powerpoint/2010/main" val="1129142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policy and government accounting (Chapter 3-3)</a:t>
            </a:r>
          </a:p>
        </p:txBody>
      </p:sp>
      <p:sp>
        <p:nvSpPr>
          <p:cNvPr id="3" name="Content Placeholder 2"/>
          <p:cNvSpPr>
            <a:spLocks noGrp="1"/>
          </p:cNvSpPr>
          <p:nvPr>
            <p:ph idx="1"/>
          </p:nvPr>
        </p:nvSpPr>
        <p:spPr/>
        <p:txBody>
          <a:bodyPr>
            <a:normAutofit fontScale="85000" lnSpcReduction="10000"/>
          </a:bodyPr>
          <a:lstStyle/>
          <a:p>
            <a:r>
              <a:rPr lang="en-US" sz="2400" dirty="0">
                <a:latin typeface="Times New Roman" panose="02020603050405020304" pitchFamily="18" charset="0"/>
                <a:cs typeface="Times New Roman" panose="02020603050405020304" pitchFamily="18" charset="0"/>
              </a:rPr>
              <a:t>Government, rule of law, and democracy developed fairly quickly in the American colonies. Both the Jamestown Colony and the Plymouth Colony were financed by joint stock companies. Each colony had a unique history of charter and their own version of local government control, usually with some form of democratic institutions. For example. Virginia’s House of Burgesses.</a:t>
            </a:r>
          </a:p>
          <a:p>
            <a:r>
              <a:rPr lang="en-US" sz="2400" dirty="0">
                <a:latin typeface="Times New Roman" panose="02020603050405020304" pitchFamily="18" charset="0"/>
                <a:cs typeface="Times New Roman" panose="02020603050405020304" pitchFamily="18" charset="0"/>
              </a:rPr>
              <a:t>Under the Articles of Confederation (to fight the Revolutionary War), colonies/states had the most political power. The deficiencies of the Articles led to the Constitutional Convention of 1787.</a:t>
            </a:r>
          </a:p>
        </p:txBody>
      </p:sp>
    </p:spTree>
    <p:extLst>
      <p:ext uri="{BB962C8B-B14F-4D97-AF65-F5344CB8AC3E}">
        <p14:creationId xmlns:p14="http://schemas.microsoft.com/office/powerpoint/2010/main" val="24746534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policy and government accounting (Chapter 3-4)</a:t>
            </a:r>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The result of the Constitutional Convention was the American Constitution, approved in 1788, dividing government authority between the states and federal government, as well as the checks and balances of the legislative, executive and judicial branches of government. The structure was written by the elites mainly for the benefit of the elites.</a:t>
            </a:r>
          </a:p>
          <a:p>
            <a:r>
              <a:rPr lang="en-US" sz="2400" dirty="0">
                <a:latin typeface="Times New Roman" panose="02020603050405020304" pitchFamily="18" charset="0"/>
                <a:cs typeface="Times New Roman" panose="02020603050405020304" pitchFamily="18" charset="0"/>
              </a:rPr>
              <a:t>George Washington was elected the first president in 1788 and Alexander Hamilton the first Secretary of the Treasury. Hamilton creates a working revenue system and establishes the Bank of the United States basically as a central bank.  </a:t>
            </a:r>
          </a:p>
        </p:txBody>
      </p:sp>
    </p:spTree>
    <p:extLst>
      <p:ext uri="{BB962C8B-B14F-4D97-AF65-F5344CB8AC3E}">
        <p14:creationId xmlns:p14="http://schemas.microsoft.com/office/powerpoint/2010/main" val="3809173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policy and government accounting (Chapter 3-5)</a:t>
            </a:r>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Federal excise tax on whiskey leads to Whiskey Rebellion.</a:t>
            </a:r>
          </a:p>
          <a:p>
            <a:r>
              <a:rPr lang="en-US" sz="2400" dirty="0">
                <a:latin typeface="Times New Roman" panose="02020603050405020304" pitchFamily="18" charset="0"/>
                <a:cs typeface="Times New Roman" panose="02020603050405020304" pitchFamily="18" charset="0"/>
              </a:rPr>
              <a:t>Thomas Jefferson and the democratic/republicans reduced the role of the federal government; federalist influence waned. </a:t>
            </a:r>
          </a:p>
          <a:p>
            <a:r>
              <a:rPr lang="en-US" sz="2400" dirty="0">
                <a:latin typeface="Times New Roman" panose="02020603050405020304" pitchFamily="18" charset="0"/>
                <a:cs typeface="Times New Roman" panose="02020603050405020304" pitchFamily="18" charset="0"/>
              </a:rPr>
              <a:t>The country expanded, mainly thanks to the Louisiana Purchase and the invasion of Mexico; slavery became the main political issue.</a:t>
            </a:r>
          </a:p>
          <a:p>
            <a:r>
              <a:rPr lang="en-US" sz="2400" dirty="0">
                <a:latin typeface="Times New Roman" panose="02020603050405020304" pitchFamily="18" charset="0"/>
                <a:cs typeface="Times New Roman" panose="02020603050405020304" pitchFamily="18" charset="0"/>
              </a:rPr>
              <a:t>The Civil War ended slavery and the north developed a huge industrial base, although highly corrupt including political machines relying on bribery and other illicit acts.</a:t>
            </a:r>
          </a:p>
          <a:p>
            <a:r>
              <a:rPr lang="en-US" sz="2400" dirty="0">
                <a:latin typeface="Times New Roman" panose="02020603050405020304" pitchFamily="18" charset="0"/>
                <a:cs typeface="Times New Roman" panose="02020603050405020304" pitchFamily="18" charset="0"/>
              </a:rPr>
              <a:t>Populist movements fought corporate corruption (e.g., monopoly rates for rail service) and the political machines.</a:t>
            </a:r>
          </a:p>
        </p:txBody>
      </p:sp>
    </p:spTree>
    <p:extLst>
      <p:ext uri="{BB962C8B-B14F-4D97-AF65-F5344CB8AC3E}">
        <p14:creationId xmlns:p14="http://schemas.microsoft.com/office/powerpoint/2010/main" val="3348378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policy and government accounting (Chapter 3-6)</a:t>
            </a:r>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All authority not reserved for the federal government was granted to the states; states determined the roles of local governments.</a:t>
            </a:r>
          </a:p>
          <a:p>
            <a:r>
              <a:rPr lang="en-US" sz="2400" dirty="0">
                <a:latin typeface="Times New Roman" panose="02020603050405020304" pitchFamily="18" charset="0"/>
                <a:cs typeface="Times New Roman" panose="02020603050405020304" pitchFamily="18" charset="0"/>
              </a:rPr>
              <a:t>Education was an early public policy issue and New England states led the way. Public schools started in the Massachusetts Bay Colony in 1635. By the mid-19</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95% of New Englanders were literate.</a:t>
            </a:r>
          </a:p>
          <a:p>
            <a:r>
              <a:rPr lang="en-US" sz="2400" dirty="0">
                <a:latin typeface="Times New Roman" panose="02020603050405020304" pitchFamily="18" charset="0"/>
                <a:cs typeface="Times New Roman" panose="02020603050405020304" pitchFamily="18" charset="0"/>
              </a:rPr>
              <a:t>State and local governments attempted to regulate multi-state corporate corruption, with limited success because of “interstate commerce” restrictions.</a:t>
            </a:r>
          </a:p>
          <a:p>
            <a:r>
              <a:rPr lang="en-US" sz="2400" dirty="0">
                <a:latin typeface="Times New Roman" panose="02020603050405020304" pitchFamily="18" charset="0"/>
                <a:cs typeface="Times New Roman" panose="02020603050405020304" pitchFamily="18" charset="0"/>
              </a:rPr>
              <a:t>Populist movements encouraged professional management such as the use of city managers appointed by city councils.</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33105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policy and government accounting (Chapter 3-7)</a:t>
            </a:r>
          </a:p>
        </p:txBody>
      </p:sp>
      <p:sp>
        <p:nvSpPr>
          <p:cNvPr id="3" name="Content Placeholder 2"/>
          <p:cNvSpPr>
            <a:spLocks noGrp="1"/>
          </p:cNvSpPr>
          <p:nvPr>
            <p:ph idx="1"/>
          </p:nvPr>
        </p:nvSpPr>
        <p:spPr/>
        <p:txBody>
          <a:bodyPr>
            <a:normAutofit fontScale="77500" lnSpcReduction="20000"/>
          </a:bodyPr>
          <a:lstStyle/>
          <a:p>
            <a:r>
              <a:rPr lang="en-US" sz="2400" dirty="0">
                <a:latin typeface="Times New Roman" panose="02020603050405020304" pitchFamily="18" charset="0"/>
                <a:cs typeface="Times New Roman" panose="02020603050405020304" pitchFamily="18" charset="0"/>
              </a:rPr>
              <a:t>Local governmental accounting focused on fund accounting, a near-cash approach (later called modified-accrual accounting, and the importance of balanced budgets. For example, capital project spending were current expenditures, depreciation was typically ignored (except for commercial-type activities such as utilities), and little focus was paid to accounting for capital assets.</a:t>
            </a:r>
          </a:p>
          <a:p>
            <a:r>
              <a:rPr lang="en-US" sz="2400" dirty="0">
                <a:latin typeface="Times New Roman" panose="02020603050405020304" pitchFamily="18" charset="0"/>
                <a:cs typeface="Times New Roman" panose="02020603050405020304" pitchFamily="18" charset="0"/>
              </a:rPr>
              <a:t>The operating budget became the principal accounting document and political focus. With a mind-set of balancing the budget (matching revenues with expenditures), the near-cash approach seemed appropriate. Avoiding tax increases was also a common mind-set, therefore spending had to be adjusted to available revenues (assuming no tax increases).</a:t>
            </a:r>
          </a:p>
        </p:txBody>
      </p:sp>
    </p:spTree>
    <p:extLst>
      <p:ext uri="{BB962C8B-B14F-4D97-AF65-F5344CB8AC3E}">
        <p14:creationId xmlns:p14="http://schemas.microsoft.com/office/powerpoint/2010/main" val="3084382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policy and government accounting (Chapter 3-8)</a:t>
            </a:r>
          </a:p>
        </p:txBody>
      </p:sp>
      <p:sp>
        <p:nvSpPr>
          <p:cNvPr id="3" name="Content Placeholder 2"/>
          <p:cNvSpPr>
            <a:spLocks noGrp="1"/>
          </p:cNvSpPr>
          <p:nvPr>
            <p:ph idx="1"/>
          </p:nvPr>
        </p:nvSpPr>
        <p:spPr/>
        <p:txBody>
          <a:bodyPr>
            <a:normAutofit fontScale="70000" lnSpcReduction="20000"/>
          </a:bodyPr>
          <a:lstStyle/>
          <a:p>
            <a:r>
              <a:rPr lang="en-US" sz="2400" dirty="0">
                <a:latin typeface="Times New Roman" panose="02020603050405020304" pitchFamily="18" charset="0"/>
                <a:cs typeface="Times New Roman" panose="02020603050405020304" pitchFamily="18" charset="0"/>
              </a:rPr>
              <a:t>Booming 19</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corporations faced few government regulations and restrictions. They acted accordingly: with little consideration given to employees, customers, or the environment. Monopoly profits (similar to economic rents) typically was the focal points, either by destroying competition or conspiring with them. </a:t>
            </a:r>
          </a:p>
          <a:p>
            <a:r>
              <a:rPr lang="en-US" sz="2400" dirty="0">
                <a:latin typeface="Times New Roman" panose="02020603050405020304" pitchFamily="18" charset="0"/>
                <a:cs typeface="Times New Roman" panose="02020603050405020304" pitchFamily="18" charset="0"/>
              </a:rPr>
              <a:t>Giant corporations got bigger thanks to acquisitions (especially across state lines, assisted by trust agreements and later favorable incorporation laws by New Jersey). State laws to limit corporate power proved ineffective.</a:t>
            </a:r>
          </a:p>
          <a:p>
            <a:r>
              <a:rPr lang="en-US" sz="2400" dirty="0">
                <a:latin typeface="Times New Roman" panose="02020603050405020304" pitchFamily="18" charset="0"/>
                <a:cs typeface="Times New Roman" panose="02020603050405020304" pitchFamily="18" charset="0"/>
              </a:rPr>
              <a:t>The federal government entered the corporate fray with the Interstate Commerce Act, creating the ICC to regulate railroads. This was followed by the Sherman Act to limit monopolies and price conspiracies. Over time, uniform accounting was adopted across the industry.</a:t>
            </a:r>
          </a:p>
        </p:txBody>
      </p:sp>
    </p:spTree>
    <p:extLst>
      <p:ext uri="{BB962C8B-B14F-4D97-AF65-F5344CB8AC3E}">
        <p14:creationId xmlns:p14="http://schemas.microsoft.com/office/powerpoint/2010/main" val="28342064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policy and government accounting (Chapter 3-9)</a:t>
            </a:r>
          </a:p>
        </p:txBody>
      </p:sp>
      <p:sp>
        <p:nvSpPr>
          <p:cNvPr id="3" name="Content Placeholder 2"/>
          <p:cNvSpPr>
            <a:spLocks noGrp="1"/>
          </p:cNvSpPr>
          <p:nvPr>
            <p:ph idx="1"/>
          </p:nvPr>
        </p:nvSpPr>
        <p:spPr/>
        <p:txBody>
          <a:bodyPr>
            <a:normAutofit fontScale="92500"/>
          </a:bodyPr>
          <a:lstStyle/>
          <a:p>
            <a:r>
              <a:rPr lang="en-US" sz="2400" dirty="0">
                <a:latin typeface="Times New Roman" panose="02020603050405020304" pitchFamily="18" charset="0"/>
                <a:cs typeface="Times New Roman" panose="02020603050405020304" pitchFamily="18" charset="0"/>
              </a:rPr>
              <a:t>The 20</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experienced more regulation from Roosevelt, Taft and Wilson. The 16</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Amendment brought in income tax, handy for World War I. Under Wilson, the Federal Trade Commission and Federal Reserve were created.</a:t>
            </a:r>
          </a:p>
          <a:p>
            <a:r>
              <a:rPr lang="en-US" sz="2400" dirty="0" err="1">
                <a:latin typeface="Times New Roman" panose="02020603050405020304" pitchFamily="18" charset="0"/>
                <a:cs typeface="Times New Roman" panose="02020603050405020304" pitchFamily="18" charset="0"/>
              </a:rPr>
              <a:t>Frankling</a:t>
            </a:r>
            <a:r>
              <a:rPr lang="en-US" sz="2400" dirty="0">
                <a:latin typeface="Times New Roman" panose="02020603050405020304" pitchFamily="18" charset="0"/>
                <a:cs typeface="Times New Roman" panose="02020603050405020304" pitchFamily="18" charset="0"/>
              </a:rPr>
              <a:t> Roosevelt’s New Deal introduced the Securities and Exchange Commission, and substantial federal regulation of many aspects of business.</a:t>
            </a:r>
          </a:p>
          <a:p>
            <a:r>
              <a:rPr lang="en-US" sz="2400" dirty="0">
                <a:latin typeface="Times New Roman" panose="02020603050405020304" pitchFamily="18" charset="0"/>
                <a:cs typeface="Times New Roman" panose="02020603050405020304" pitchFamily="18" charset="0"/>
              </a:rPr>
              <a:t>The 21</a:t>
            </a:r>
            <a:r>
              <a:rPr lang="en-US" sz="2400" baseline="30000" dirty="0">
                <a:latin typeface="Times New Roman" panose="02020603050405020304" pitchFamily="18" charset="0"/>
                <a:cs typeface="Times New Roman" panose="02020603050405020304" pitchFamily="18" charset="0"/>
              </a:rPr>
              <a:t>st</a:t>
            </a:r>
            <a:r>
              <a:rPr lang="en-US" sz="2400" dirty="0">
                <a:latin typeface="Times New Roman" panose="02020603050405020304" pitchFamily="18" charset="0"/>
                <a:cs typeface="Times New Roman" panose="02020603050405020304" pitchFamily="18" charset="0"/>
              </a:rPr>
              <a:t> century had the Sarbanes Oxley Act and Dodd Frank.</a:t>
            </a:r>
          </a:p>
        </p:txBody>
      </p:sp>
    </p:spTree>
    <p:extLst>
      <p:ext uri="{BB962C8B-B14F-4D97-AF65-F5344CB8AC3E}">
        <p14:creationId xmlns:p14="http://schemas.microsoft.com/office/powerpoint/2010/main" val="22997175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Markets, Madness and the New Deal (Chapter 4-1)</a:t>
            </a:r>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The post-Civil War period was one of unrivaled growth and innovation, but accompanied by vast corruption both by industry and governments.</a:t>
            </a:r>
          </a:p>
          <a:p>
            <a:r>
              <a:rPr lang="en-US" sz="2400" dirty="0">
                <a:latin typeface="Times New Roman" panose="02020603050405020304" pitchFamily="18" charset="0"/>
                <a:cs typeface="Times New Roman" panose="02020603050405020304" pitchFamily="18" charset="0"/>
              </a:rPr>
              <a:t>Progressive politics eventually brought reform movements, including federal regulation of industry and finance.  </a:t>
            </a:r>
          </a:p>
          <a:p>
            <a:r>
              <a:rPr lang="en-US" sz="2400" dirty="0">
                <a:latin typeface="Times New Roman" panose="02020603050405020304" pitchFamily="18" charset="0"/>
                <a:cs typeface="Times New Roman" panose="02020603050405020304" pitchFamily="18" charset="0"/>
              </a:rPr>
              <a:t>The 1920s under Republicans meant hands off: the result was called the Roaring ’20s, but there were winners (urban bankers, speculators, entrepreneurs) and losers (farmers, rural bankers, naïve investors, consumers, and many employees). Hands off also meant massive business and government corruption. </a:t>
            </a:r>
          </a:p>
        </p:txBody>
      </p:sp>
    </p:spTree>
    <p:extLst>
      <p:ext uri="{BB962C8B-B14F-4D97-AF65-F5344CB8AC3E}">
        <p14:creationId xmlns:p14="http://schemas.microsoft.com/office/powerpoint/2010/main" val="1211793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Markets, Madness and the New Deal (Chapter 4-2)</a:t>
            </a:r>
            <a:endParaRPr lang="en-US" dirty="0"/>
          </a:p>
        </p:txBody>
      </p:sp>
      <p:sp>
        <p:nvSpPr>
          <p:cNvPr id="3" name="Content Placeholder 2"/>
          <p:cNvSpPr>
            <a:spLocks noGrp="1"/>
          </p:cNvSpPr>
          <p:nvPr>
            <p:ph idx="1"/>
          </p:nvPr>
        </p:nvSpPr>
        <p:spPr/>
        <p:txBody>
          <a:bodyPr>
            <a:normAutofit fontScale="85000" lnSpcReduction="10000"/>
          </a:bodyPr>
          <a:lstStyle/>
          <a:p>
            <a:r>
              <a:rPr lang="en-US" sz="2400" dirty="0">
                <a:latin typeface="Times New Roman" panose="02020603050405020304" pitchFamily="18" charset="0"/>
                <a:cs typeface="Times New Roman" panose="02020603050405020304" pitchFamily="18" charset="0"/>
              </a:rPr>
              <a:t>The big scandal was Teapot Dome, engineered by oil tycoons with the help of corrupt government officials and others. The Ohio political machine of boss Harry Daugherty boosted him to become a thoroughly corrupt attorney general.</a:t>
            </a:r>
          </a:p>
          <a:p>
            <a:r>
              <a:rPr lang="en-US" sz="2400" dirty="0">
                <a:latin typeface="Times New Roman" panose="02020603050405020304" pitchFamily="18" charset="0"/>
                <a:cs typeface="Times New Roman" panose="02020603050405020304" pitchFamily="18" charset="0"/>
              </a:rPr>
              <a:t>Big business did fine with the assist of manipulation. New industries flourished such as airlines, motion pictures, radio, and electric utilities. </a:t>
            </a:r>
          </a:p>
          <a:p>
            <a:r>
              <a:rPr lang="en-US" sz="2400" dirty="0">
                <a:latin typeface="Times New Roman" panose="02020603050405020304" pitchFamily="18" charset="0"/>
                <a:cs typeface="Times New Roman" panose="02020603050405020304" pitchFamily="18" charset="0"/>
              </a:rPr>
              <a:t>Wall speculation aided by margin trading created a stock bubble, to be burst in 1929. Many large stocks were openly rigged.</a:t>
            </a:r>
          </a:p>
          <a:p>
            <a:r>
              <a:rPr lang="en-US" sz="2400" dirty="0">
                <a:latin typeface="Times New Roman" panose="02020603050405020304" pitchFamily="18" charset="0"/>
                <a:cs typeface="Times New Roman" panose="02020603050405020304" pitchFamily="18" charset="0"/>
              </a:rPr>
              <a:t>The NYSE was designed to benefit members, not customers.</a:t>
            </a:r>
          </a:p>
        </p:txBody>
      </p:sp>
    </p:spTree>
    <p:extLst>
      <p:ext uri="{BB962C8B-B14F-4D97-AF65-F5344CB8AC3E}">
        <p14:creationId xmlns:p14="http://schemas.microsoft.com/office/powerpoint/2010/main" val="4265795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Markets, Madness and the New Deal (Chapter 4-3)</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Accounting and other financial information was considered private and often little was released to the public. Public information focused on the balance sheet, not the income statement. Without GAAP, income numbers were suspect. Investors typically relied on dividends rather profit </a:t>
            </a:r>
            <a:r>
              <a:rPr lang="en-US" sz="2400" dirty="0" err="1">
                <a:latin typeface="Times New Roman" panose="02020603050405020304" pitchFamily="18" charset="0"/>
                <a:cs typeface="Times New Roman" panose="02020603050405020304" pitchFamily="18" charset="0"/>
              </a:rPr>
              <a:t>nubers</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Audit scope was up to the client. Companies with audits could decide what to include and what to report publicly. J.P. Morgan as an investment banker demanded audits for companies he organized such as U.S. Steel.</a:t>
            </a:r>
          </a:p>
        </p:txBody>
      </p:sp>
    </p:spTree>
    <p:extLst>
      <p:ext uri="{BB962C8B-B14F-4D97-AF65-F5344CB8AC3E}">
        <p14:creationId xmlns:p14="http://schemas.microsoft.com/office/powerpoint/2010/main" val="3522307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Auditing: the rise of a profession (chapter 1-2)</a:t>
            </a:r>
            <a:endParaRPr lang="en-US" dirty="0"/>
          </a:p>
        </p:txBody>
      </p:sp>
      <p:sp>
        <p:nvSpPr>
          <p:cNvPr id="3" name="Content Placeholder 2"/>
          <p:cNvSpPr>
            <a:spLocks noGrp="1"/>
          </p:cNvSpPr>
          <p:nvPr>
            <p:ph idx="1"/>
          </p:nvPr>
        </p:nvSpPr>
        <p:spPr/>
        <p:txBody>
          <a:bodyPr>
            <a:normAutofit fontScale="92500"/>
          </a:bodyPr>
          <a:lstStyle/>
          <a:p>
            <a:r>
              <a:rPr lang="en-US" sz="2400" dirty="0">
                <a:latin typeface="Times New Roman" panose="02020603050405020304" pitchFamily="18" charset="0"/>
                <a:cs typeface="Times New Roman" panose="02020603050405020304" pitchFamily="18" charset="0"/>
              </a:rPr>
              <a:t>In ancient times legal reforms were presented orally (“</a:t>
            </a:r>
            <a:r>
              <a:rPr lang="en-US" sz="2400" dirty="0" err="1">
                <a:latin typeface="Times New Roman" panose="02020603050405020304" pitchFamily="18" charset="0"/>
                <a:cs typeface="Times New Roman" panose="02020603050405020304" pitchFamily="18" charset="0"/>
              </a:rPr>
              <a:t>audire</a:t>
            </a:r>
            <a:r>
              <a:rPr lang="en-US" sz="2400" dirty="0">
                <a:latin typeface="Times New Roman" panose="02020603050405020304" pitchFamily="18" charset="0"/>
                <a:cs typeface="Times New Roman" panose="02020603050405020304" pitchFamily="18" charset="0"/>
              </a:rPr>
              <a:t>,” to hear) and the concept of reviewing records (orally) expanded during the Middle Ages.</a:t>
            </a:r>
          </a:p>
          <a:p>
            <a:r>
              <a:rPr lang="en-US" sz="2400" dirty="0">
                <a:latin typeface="Times New Roman" panose="02020603050405020304" pitchFamily="18" charset="0"/>
                <a:cs typeface="Times New Roman" panose="02020603050405020304" pitchFamily="18" charset="0"/>
              </a:rPr>
              <a:t>British common law started in Anglo-Saxon England, which included tax and other legal reviews. Multiple government officials kept separate accounts of money transfers.</a:t>
            </a:r>
          </a:p>
          <a:p>
            <a:r>
              <a:rPr lang="en-US" sz="2400" dirty="0">
                <a:latin typeface="Times New Roman" panose="02020603050405020304" pitchFamily="18" charset="0"/>
                <a:cs typeface="Times New Roman" panose="02020603050405020304" pitchFamily="18" charset="0"/>
              </a:rPr>
              <a:t>William I’s Domesday Book of 1086 was something of an audit census of all available wealth</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90263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Markets, Madness and the New Deal (Chapter 4-4)</a:t>
            </a:r>
            <a:endParaRPr lang="en-US" dirty="0"/>
          </a:p>
        </p:txBody>
      </p:sp>
      <p:sp>
        <p:nvSpPr>
          <p:cNvPr id="3" name="Content Placeholder 2"/>
          <p:cNvSpPr>
            <a:spLocks noGrp="1"/>
          </p:cNvSpPr>
          <p:nvPr>
            <p:ph idx="1"/>
          </p:nvPr>
        </p:nvSpPr>
        <p:spPr/>
        <p:txBody>
          <a:bodyPr>
            <a:normAutofit fontScale="70000" lnSpcReduction="20000"/>
          </a:bodyPr>
          <a:lstStyle/>
          <a:p>
            <a:r>
              <a:rPr lang="en-US" sz="2400" dirty="0">
                <a:latin typeface="Times New Roman" panose="02020603050405020304" pitchFamily="18" charset="0"/>
                <a:cs typeface="Times New Roman" panose="02020603050405020304" pitchFamily="18" charset="0"/>
              </a:rPr>
              <a:t>The economy went into recession in summer 1929. The stock market crash started on Black Thursday, October 24, 1929. Stock prices continued to fall, in part because of margin trading. The low on the DOW was 41 in 1933, down bout 90%.</a:t>
            </a:r>
          </a:p>
          <a:p>
            <a:r>
              <a:rPr lang="en-US" sz="2400" dirty="0">
                <a:latin typeface="Times New Roman" panose="02020603050405020304" pitchFamily="18" charset="0"/>
                <a:cs typeface="Times New Roman" panose="02020603050405020304" pitchFamily="18" charset="0"/>
              </a:rPr>
              <a:t>11,000 banks (mainly rural) failed, industrial production fell in half, unemployment rose to 25%. Hoover’s response included funds to states and loans to banks and business, but was limited and did not provide support for individuals.</a:t>
            </a:r>
          </a:p>
          <a:p>
            <a:r>
              <a:rPr lang="en-US" sz="2400" dirty="0">
                <a:latin typeface="Times New Roman" panose="02020603050405020304" pitchFamily="18" charset="0"/>
                <a:cs typeface="Times New Roman" panose="02020603050405020304" pitchFamily="18" charset="0"/>
              </a:rPr>
              <a:t>Big business, particularly those manipulated, crashed, as did investment trusts (similar to mutual funds without regulation) and holding companies using pyramiding—such as </a:t>
            </a:r>
            <a:r>
              <a:rPr lang="en-US" sz="2400" dirty="0" err="1">
                <a:latin typeface="Times New Roman" panose="02020603050405020304" pitchFamily="18" charset="0"/>
                <a:cs typeface="Times New Roman" panose="02020603050405020304" pitchFamily="18" charset="0"/>
              </a:rPr>
              <a:t>Insull’s</a:t>
            </a:r>
            <a:r>
              <a:rPr lang="en-US" sz="2400" dirty="0">
                <a:latin typeface="Times New Roman" panose="02020603050405020304" pitchFamily="18" charset="0"/>
                <a:cs typeface="Times New Roman" panose="02020603050405020304" pitchFamily="18" charset="0"/>
              </a:rPr>
              <a:t> utility empire.</a:t>
            </a:r>
          </a:p>
          <a:p>
            <a:r>
              <a:rPr lang="en-US" sz="2400" dirty="0">
                <a:latin typeface="Times New Roman" panose="02020603050405020304" pitchFamily="18" charset="0"/>
                <a:cs typeface="Times New Roman" panose="02020603050405020304" pitchFamily="18" charset="0"/>
              </a:rPr>
              <a:t>Given the economic chaos, Franklin Roosevelt won the 1932 election, promising a New Deal. Much of the legislation was economic, featuring increased regulation.</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88602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Markets, Madness and the New Deal (Chapter 4-5)</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Samuel </a:t>
            </a:r>
            <a:r>
              <a:rPr lang="en-US" sz="2400" dirty="0" err="1">
                <a:latin typeface="Times New Roman" panose="02020603050405020304" pitchFamily="18" charset="0"/>
                <a:cs typeface="Times New Roman" panose="02020603050405020304" pitchFamily="18" charset="0"/>
              </a:rPr>
              <a:t>Insull</a:t>
            </a:r>
            <a:r>
              <a:rPr lang="en-US" sz="2400" dirty="0">
                <a:latin typeface="Times New Roman" panose="02020603050405020304" pitchFamily="18" charset="0"/>
                <a:cs typeface="Times New Roman" panose="02020603050405020304" pitchFamily="18" charset="0"/>
              </a:rPr>
              <a:t> built an electric utility empire using an ever-expanding customer base and economies of scale, mainly through regional acquisitions funded by leverage and pyramiding—about 100 utilities. Layers of local utilities owned by holding companies which were owned by other holding companies, all with little equity. </a:t>
            </a:r>
          </a:p>
          <a:p>
            <a:r>
              <a:rPr lang="en-US" sz="2400" dirty="0">
                <a:latin typeface="Times New Roman" panose="02020603050405020304" pitchFamily="18" charset="0"/>
                <a:cs typeface="Times New Roman" panose="02020603050405020304" pitchFamily="18" charset="0"/>
              </a:rPr>
              <a:t>High leverage is assumed to work for utilities because of a stable rate base and expected guaranteed revenue.</a:t>
            </a:r>
          </a:p>
          <a:p>
            <a:r>
              <a:rPr lang="en-US" sz="2400" dirty="0">
                <a:latin typeface="Times New Roman" panose="02020603050405020304" pitchFamily="18" charset="0"/>
                <a:cs typeface="Times New Roman" panose="02020603050405020304" pitchFamily="18" charset="0"/>
              </a:rPr>
              <a:t>Unfortunately, huge profits were generated by writing up plant assets to “appraised value.” </a:t>
            </a:r>
            <a:r>
              <a:rPr lang="en-US" sz="2400" dirty="0" err="1">
                <a:latin typeface="Times New Roman" panose="02020603050405020304" pitchFamily="18" charset="0"/>
                <a:cs typeface="Times New Roman" panose="02020603050405020304" pitchFamily="18" charset="0"/>
              </a:rPr>
              <a:t>Insull</a:t>
            </a:r>
            <a:r>
              <a:rPr lang="en-US" sz="2400" dirty="0">
                <a:latin typeface="Times New Roman" panose="02020603050405020304" pitchFamily="18" charset="0"/>
                <a:cs typeface="Times New Roman" panose="02020603050405020304" pitchFamily="18" charset="0"/>
              </a:rPr>
              <a:t> Utility went bankrupt in 1931. </a:t>
            </a:r>
          </a:p>
        </p:txBody>
      </p:sp>
    </p:spTree>
    <p:extLst>
      <p:ext uri="{BB962C8B-B14F-4D97-AF65-F5344CB8AC3E}">
        <p14:creationId xmlns:p14="http://schemas.microsoft.com/office/powerpoint/2010/main" val="9271345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Markets, Madness and the New Deal (Chapter 4-6)</a:t>
            </a:r>
            <a:endParaRPr lang="en-US" dirty="0"/>
          </a:p>
        </p:txBody>
      </p:sp>
      <p:sp>
        <p:nvSpPr>
          <p:cNvPr id="3" name="Content Placeholder 2"/>
          <p:cNvSpPr>
            <a:spLocks noGrp="1"/>
          </p:cNvSpPr>
          <p:nvPr>
            <p:ph idx="1"/>
          </p:nvPr>
        </p:nvSpPr>
        <p:spPr/>
        <p:txBody>
          <a:bodyPr>
            <a:normAutofit fontScale="70000" lnSpcReduction="20000"/>
          </a:bodyPr>
          <a:lstStyle/>
          <a:p>
            <a:r>
              <a:rPr lang="en-US" sz="2400" dirty="0">
                <a:latin typeface="Times New Roman" panose="02020603050405020304" pitchFamily="18" charset="0"/>
                <a:cs typeface="Times New Roman" panose="02020603050405020304" pitchFamily="18" charset="0"/>
              </a:rPr>
              <a:t>The government’s (and profession) response to writing up assets to appraisal was the mind-set on historical cost accounting (e.g., the SEC and IRS). Paton and Littleton added an academic justification for historical cost.</a:t>
            </a:r>
          </a:p>
          <a:p>
            <a:r>
              <a:rPr lang="en-US" sz="2400" dirty="0">
                <a:latin typeface="Times New Roman" panose="02020603050405020304" pitchFamily="18" charset="0"/>
                <a:cs typeface="Times New Roman" panose="02020603050405020304" pitchFamily="18" charset="0"/>
              </a:rPr>
              <a:t>Banks’ investment trusts (including substantial leverage) were big winning during the boom. Goldman Sacks Trading Corporation was the biggest—and the biggest loser after the bust.</a:t>
            </a:r>
          </a:p>
          <a:p>
            <a:r>
              <a:rPr lang="en-US" sz="2400" dirty="0">
                <a:latin typeface="Times New Roman" panose="02020603050405020304" pitchFamily="18" charset="0"/>
                <a:cs typeface="Times New Roman" panose="02020603050405020304" pitchFamily="18" charset="0"/>
              </a:rPr>
              <a:t>Big banks made huge loans to Latin American countries (and others) and, as interest and principal payment proved hard to collect, repackaged them for small investors—as “safe government bonds). The Glass-</a:t>
            </a:r>
            <a:r>
              <a:rPr lang="en-US" sz="2400" dirty="0" err="1">
                <a:latin typeface="Times New Roman" panose="02020603050405020304" pitchFamily="18" charset="0"/>
                <a:cs typeface="Times New Roman" panose="02020603050405020304" pitchFamily="18" charset="0"/>
              </a:rPr>
              <a:t>Steagal</a:t>
            </a:r>
            <a:r>
              <a:rPr lang="en-US" sz="2400" dirty="0">
                <a:latin typeface="Times New Roman" panose="02020603050405020304" pitchFamily="18" charset="0"/>
                <a:cs typeface="Times New Roman" panose="02020603050405020304" pitchFamily="18" charset="0"/>
              </a:rPr>
              <a:t> Act separated commercial from investment banks, with the repackaged loans a </a:t>
            </a:r>
            <a:r>
              <a:rPr lang="en-US" sz="2400" dirty="0" err="1">
                <a:latin typeface="Times New Roman" panose="02020603050405020304" pitchFamily="18" charset="0"/>
                <a:cs typeface="Times New Roman" panose="02020603050405020304" pitchFamily="18" charset="0"/>
              </a:rPr>
              <a:t>mjor</a:t>
            </a:r>
            <a:r>
              <a:rPr lang="en-US" sz="2400" dirty="0">
                <a:latin typeface="Times New Roman" panose="02020603050405020304" pitchFamily="18" charset="0"/>
                <a:cs typeface="Times New Roman" panose="02020603050405020304" pitchFamily="18" charset="0"/>
              </a:rPr>
              <a:t> rationale.</a:t>
            </a:r>
          </a:p>
          <a:p>
            <a:r>
              <a:rPr lang="en-US" sz="2400" dirty="0">
                <a:latin typeface="Times New Roman" panose="02020603050405020304" pitchFamily="18" charset="0"/>
                <a:cs typeface="Times New Roman" panose="02020603050405020304" pitchFamily="18" charset="0"/>
              </a:rPr>
              <a:t>Note: the rationale for much of the New Deal legislation seems to have been lost on later policy-makers.  </a:t>
            </a:r>
          </a:p>
        </p:txBody>
      </p:sp>
    </p:spTree>
    <p:extLst>
      <p:ext uri="{BB962C8B-B14F-4D97-AF65-F5344CB8AC3E}">
        <p14:creationId xmlns:p14="http://schemas.microsoft.com/office/powerpoint/2010/main" val="35406345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Markets, Madness and the New Deal (Chapter 4-7)</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The Federal Reserve deserves much of the blame for turning a recession and stock market collapse into the Great Recession of the 1930s. Defending the gold standard meant raising interest rates and cutting the money supply.</a:t>
            </a:r>
          </a:p>
          <a:p>
            <a:r>
              <a:rPr lang="en-US" sz="2400" dirty="0">
                <a:latin typeface="Times New Roman" panose="02020603050405020304" pitchFamily="18" charset="0"/>
                <a:cs typeface="Times New Roman" panose="02020603050405020304" pitchFamily="18" charset="0"/>
              </a:rPr>
              <a:t>Farm prices and rural banks collapsed; housing foreclosures exploded. The Smoot-Hawley Tariffs created an international trade war. </a:t>
            </a:r>
          </a:p>
          <a:p>
            <a:r>
              <a:rPr lang="en-US" sz="2400" dirty="0">
                <a:latin typeface="Times New Roman" panose="02020603050405020304" pitchFamily="18" charset="0"/>
                <a:cs typeface="Times New Roman" panose="02020603050405020304" pitchFamily="18" charset="0"/>
              </a:rPr>
              <a:t>Congress held hearings to determine the causes of the Great Depression (The </a:t>
            </a:r>
            <a:r>
              <a:rPr lang="en-US" sz="2400" dirty="0" err="1">
                <a:latin typeface="Times New Roman" panose="02020603050405020304" pitchFamily="18" charset="0"/>
                <a:cs typeface="Times New Roman" panose="02020603050405020304" pitchFamily="18" charset="0"/>
              </a:rPr>
              <a:t>Pecora</a:t>
            </a:r>
            <a:r>
              <a:rPr lang="en-US" sz="2400" dirty="0">
                <a:latin typeface="Times New Roman" panose="02020603050405020304" pitchFamily="18" charset="0"/>
                <a:cs typeface="Times New Roman" panose="02020603050405020304" pitchFamily="18" charset="0"/>
              </a:rPr>
              <a:t> Commission), which found considerable manipulation and corruption. </a:t>
            </a:r>
          </a:p>
        </p:txBody>
      </p:sp>
    </p:spTree>
    <p:extLst>
      <p:ext uri="{BB962C8B-B14F-4D97-AF65-F5344CB8AC3E}">
        <p14:creationId xmlns:p14="http://schemas.microsoft.com/office/powerpoint/2010/main" val="12943514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Markets, Madness and the New Deal (Chapter 4-8)</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NYSE President Richard Whitney denied any wrongdoing—and was later convicted of embezzlement and sent to jail.</a:t>
            </a:r>
          </a:p>
          <a:p>
            <a:r>
              <a:rPr lang="en-US" sz="2400" dirty="0">
                <a:latin typeface="Times New Roman" panose="02020603050405020304" pitchFamily="18" charset="0"/>
                <a:cs typeface="Times New Roman" panose="02020603050405020304" pitchFamily="18" charset="0"/>
              </a:rPr>
              <a:t>Multiple tax avoidance schemes were used by bank executives (IRS collected some $2 million </a:t>
            </a:r>
            <a:r>
              <a:rPr lang="en-US" sz="2400" dirty="0" err="1">
                <a:latin typeface="Times New Roman" panose="02020603050405020304" pitchFamily="18" charset="0"/>
                <a:cs typeface="Times New Roman" panose="02020603050405020304" pitchFamily="18" charset="0"/>
              </a:rPr>
              <a:t>bsed</a:t>
            </a:r>
            <a:r>
              <a:rPr lang="en-US" sz="2400" dirty="0">
                <a:latin typeface="Times New Roman" panose="02020603050405020304" pitchFamily="18" charset="0"/>
                <a:cs typeface="Times New Roman" panose="02020603050405020304" pitchFamily="18" charset="0"/>
              </a:rPr>
              <a:t> on </a:t>
            </a:r>
            <a:r>
              <a:rPr lang="en-US" sz="2400" dirty="0" err="1">
                <a:latin typeface="Times New Roman" panose="02020603050405020304" pitchFamily="18" charset="0"/>
                <a:cs typeface="Times New Roman" panose="02020603050405020304" pitchFamily="18" charset="0"/>
              </a:rPr>
              <a:t>Pecora</a:t>
            </a:r>
            <a:r>
              <a:rPr lang="en-US" sz="2400" dirty="0">
                <a:latin typeface="Times New Roman" panose="02020603050405020304" pitchFamily="18" charset="0"/>
                <a:cs typeface="Times New Roman" panose="02020603050405020304" pitchFamily="18" charset="0"/>
              </a:rPr>
              <a:t> testimony), plus receiving large bonuses and receiving bank loans not to be paid back.</a:t>
            </a:r>
          </a:p>
          <a:p>
            <a:r>
              <a:rPr lang="en-US" sz="2400" dirty="0">
                <a:latin typeface="Times New Roman" panose="02020603050405020304" pitchFamily="18" charset="0"/>
                <a:cs typeface="Times New Roman" panose="02020603050405020304" pitchFamily="18" charset="0"/>
              </a:rPr>
              <a:t>Ivar </a:t>
            </a:r>
            <a:r>
              <a:rPr lang="en-US" sz="2400" dirty="0" err="1">
                <a:latin typeface="Times New Roman" panose="02020603050405020304" pitchFamily="18" charset="0"/>
                <a:cs typeface="Times New Roman" panose="02020603050405020304" pitchFamily="18" charset="0"/>
              </a:rPr>
              <a:t>Kreuger</a:t>
            </a:r>
            <a:r>
              <a:rPr lang="en-US" sz="2400" dirty="0">
                <a:latin typeface="Times New Roman" panose="02020603050405020304" pitchFamily="18" charset="0"/>
                <a:cs typeface="Times New Roman" panose="02020603050405020304" pitchFamily="18" charset="0"/>
              </a:rPr>
              <a:t>, the Swedish Match King ran a giant Ponzi scheme, paying dividends from his failed company by issuing more stock and debt, while issuing bogus financial information. </a:t>
            </a:r>
          </a:p>
        </p:txBody>
      </p:sp>
    </p:spTree>
    <p:extLst>
      <p:ext uri="{BB962C8B-B14F-4D97-AF65-F5344CB8AC3E}">
        <p14:creationId xmlns:p14="http://schemas.microsoft.com/office/powerpoint/2010/main" val="33728699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Markets, Madness and the New Deal (Chapter 4-9)</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FDR’s New Deal is known for the “first hundred days,” when he called a bank holiday and Congress passed 15 major bills.</a:t>
            </a:r>
          </a:p>
          <a:p>
            <a:r>
              <a:rPr lang="en-US" sz="2400" dirty="0">
                <a:latin typeface="Times New Roman" panose="02020603050405020304" pitchFamily="18" charset="0"/>
                <a:cs typeface="Times New Roman" panose="02020603050405020304" pitchFamily="18" charset="0"/>
              </a:rPr>
              <a:t>Glass-Steagall created the FDIC and separated commercial and investment banks. Other legislation established major work programs, the SEC and farm relief.</a:t>
            </a:r>
          </a:p>
          <a:p>
            <a:r>
              <a:rPr lang="en-US" sz="2400" dirty="0">
                <a:latin typeface="Times New Roman" panose="02020603050405020304" pitchFamily="18" charset="0"/>
                <a:cs typeface="Times New Roman" panose="02020603050405020304" pitchFamily="18" charset="0"/>
              </a:rPr>
              <a:t>The “second new deal” included </a:t>
            </a:r>
            <a:r>
              <a:rPr lang="en-US" sz="2400" dirty="0" err="1">
                <a:latin typeface="Times New Roman" panose="02020603050405020304" pitchFamily="18" charset="0"/>
                <a:cs typeface="Times New Roman" panose="02020603050405020304" pitchFamily="18" charset="0"/>
              </a:rPr>
              <a:t>Socil</a:t>
            </a:r>
            <a:r>
              <a:rPr lang="en-US" sz="2400" dirty="0">
                <a:latin typeface="Times New Roman" panose="02020603050405020304" pitchFamily="18" charset="0"/>
                <a:cs typeface="Times New Roman" panose="02020603050405020304" pitchFamily="18" charset="0"/>
              </a:rPr>
              <a:t> Security in 1935, FHA and Fannie Mae, and the Wagner Act (power to unions).</a:t>
            </a:r>
          </a:p>
          <a:p>
            <a:r>
              <a:rPr lang="en-US" sz="2400" dirty="0">
                <a:latin typeface="Times New Roman" panose="02020603050405020304" pitchFamily="18" charset="0"/>
                <a:cs typeface="Times New Roman" panose="02020603050405020304" pitchFamily="18" charset="0"/>
              </a:rPr>
              <a:t>Raising taxes and higher interest rates created a recession within the depression.</a:t>
            </a:r>
          </a:p>
        </p:txBody>
      </p:sp>
    </p:spTree>
    <p:extLst>
      <p:ext uri="{BB962C8B-B14F-4D97-AF65-F5344CB8AC3E}">
        <p14:creationId xmlns:p14="http://schemas.microsoft.com/office/powerpoint/2010/main" val="41461985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Markets, Madness and the New Deal (Chapter 4-10)</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The securities acts created the SEC to regulate public stock exchanges, including increased transparency through financial information availability.</a:t>
            </a:r>
          </a:p>
          <a:p>
            <a:r>
              <a:rPr lang="en-US" sz="2400" dirty="0">
                <a:latin typeface="Times New Roman" panose="02020603050405020304" pitchFamily="18" charset="0"/>
                <a:cs typeface="Times New Roman" panose="02020603050405020304" pitchFamily="18" charset="0"/>
              </a:rPr>
              <a:t>The SEC limited short selling, margin lending, and certain member insider manipulations. A focus was on the “prudent investor,” including the need for annual financial reports to be audited by CPAs. The auditor became accountable to the investment public.</a:t>
            </a:r>
          </a:p>
          <a:p>
            <a:r>
              <a:rPr lang="en-US" sz="2400" dirty="0">
                <a:latin typeface="Times New Roman" panose="02020603050405020304" pitchFamily="18" charset="0"/>
                <a:cs typeface="Times New Roman" panose="02020603050405020304" pitchFamily="18" charset="0"/>
              </a:rPr>
              <a:t>The SEC delegated the promulgation of GAAP to the private sector.</a:t>
            </a:r>
          </a:p>
        </p:txBody>
      </p:sp>
    </p:spTree>
    <p:extLst>
      <p:ext uri="{BB962C8B-B14F-4D97-AF65-F5344CB8AC3E}">
        <p14:creationId xmlns:p14="http://schemas.microsoft.com/office/powerpoint/2010/main" val="16686456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Markets, Madness and the New Deal (Chapter 4-11)</a:t>
            </a:r>
            <a:endParaRPr lang="en-US" dirty="0"/>
          </a:p>
        </p:txBody>
      </p:sp>
      <p:sp>
        <p:nvSpPr>
          <p:cNvPr id="3" name="Content Placeholder 2"/>
          <p:cNvSpPr>
            <a:spLocks noGrp="1"/>
          </p:cNvSpPr>
          <p:nvPr>
            <p:ph idx="1"/>
          </p:nvPr>
        </p:nvSpPr>
        <p:spPr/>
        <p:txBody>
          <a:bodyPr>
            <a:normAutofit fontScale="92500"/>
          </a:bodyPr>
          <a:lstStyle/>
          <a:p>
            <a:r>
              <a:rPr lang="en-US" sz="2400" dirty="0">
                <a:latin typeface="Times New Roman" panose="02020603050405020304" pitchFamily="18" charset="0"/>
                <a:cs typeface="Times New Roman" panose="02020603050405020304" pitchFamily="18" charset="0"/>
              </a:rPr>
              <a:t>The AIA established the Committee on Accounting Procedure to establish accounting standards in 1936. The CAP issued 51 Accounting Research Bulletins (ARBs) over 20 years (1938-59). These became the basic procedures for GAAP. </a:t>
            </a:r>
          </a:p>
          <a:p>
            <a:r>
              <a:rPr lang="en-US" sz="2400" dirty="0">
                <a:latin typeface="Times New Roman" panose="02020603050405020304" pitchFamily="18" charset="0"/>
                <a:cs typeface="Times New Roman" panose="02020603050405020304" pitchFamily="18" charset="0"/>
              </a:rPr>
              <a:t>The CAP was replaced by the Accounting Principles Board, which was replaced in 1973 by the FASB.</a:t>
            </a:r>
          </a:p>
          <a:p>
            <a:r>
              <a:rPr lang="en-US" sz="2400" dirty="0">
                <a:latin typeface="Times New Roman" panose="02020603050405020304" pitchFamily="18" charset="0"/>
                <a:cs typeface="Times New Roman" panose="02020603050405020304" pitchFamily="18" charset="0"/>
              </a:rPr>
              <a:t>The SEC issued Accounting Series Releases and other pronouncements on GAAP. </a:t>
            </a:r>
          </a:p>
        </p:txBody>
      </p:sp>
    </p:spTree>
    <p:extLst>
      <p:ext uri="{BB962C8B-B14F-4D97-AF65-F5344CB8AC3E}">
        <p14:creationId xmlns:p14="http://schemas.microsoft.com/office/powerpoint/2010/main" val="24313945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Scandals and corruption (supplement c-1)</a:t>
            </a:r>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Corruption is dishonest behavior for power and money and has been around as long as civilization in various forms. Bribery and smuggling liking were the earliest forms and both are still at the top.</a:t>
            </a:r>
          </a:p>
          <a:p>
            <a:r>
              <a:rPr lang="en-US" sz="2400" dirty="0">
                <a:latin typeface="Times New Roman" panose="02020603050405020304" pitchFamily="18" charset="0"/>
                <a:cs typeface="Times New Roman" panose="02020603050405020304" pitchFamily="18" charset="0"/>
              </a:rPr>
              <a:t>Capitalism, according to classical economists like Adam Smith favored laissez faire, with free markets, protected property rights and limited government. This allows entrepreneurs to invest and innovate, but also to bribe, steal ideas, manipulate, make fraudulent claims, and drive competitors out of business.</a:t>
            </a:r>
          </a:p>
        </p:txBody>
      </p:sp>
    </p:spTree>
    <p:extLst>
      <p:ext uri="{BB962C8B-B14F-4D97-AF65-F5344CB8AC3E}">
        <p14:creationId xmlns:p14="http://schemas.microsoft.com/office/powerpoint/2010/main" val="34712874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Scandals and corruption (supplement c-2)</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The post-Civil War period probably was the most corrupt in American history, with big business booming, Wall Street backing illicit schemes, and the most ruthless seemed to be the most successful. Risk taking, whether legal or not, seemed to have big payoffs with limited downside potential.</a:t>
            </a:r>
          </a:p>
          <a:p>
            <a:r>
              <a:rPr lang="en-US" sz="2400" dirty="0">
                <a:latin typeface="Times New Roman" panose="02020603050405020304" pitchFamily="18" charset="0"/>
                <a:cs typeface="Times New Roman" panose="02020603050405020304" pitchFamily="18" charset="0"/>
              </a:rPr>
              <a:t>This was the age of Carnegie, Rockefeller, Vanderbilt, and Gould. Morgan and other Wall Street bankers consolidated whole industries, crating monopoly power.</a:t>
            </a:r>
          </a:p>
          <a:p>
            <a:r>
              <a:rPr lang="en-US" sz="2400" dirty="0">
                <a:latin typeface="Times New Roman" panose="02020603050405020304" pitchFamily="18" charset="0"/>
                <a:cs typeface="Times New Roman" panose="02020603050405020304" pitchFamily="18" charset="0"/>
              </a:rPr>
              <a:t>It was also the age of Boss Tweed, Tammany Hall and corrupt political machines across American cities and states. </a:t>
            </a:r>
          </a:p>
        </p:txBody>
      </p:sp>
    </p:spTree>
    <p:extLst>
      <p:ext uri="{BB962C8B-B14F-4D97-AF65-F5344CB8AC3E}">
        <p14:creationId xmlns:p14="http://schemas.microsoft.com/office/powerpoint/2010/main" val="1147340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Auditing: the rise of a profession (chapter 1-3)</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Joint stock companies brought both success (East India Company) and failures (South Sea Company)</a:t>
            </a:r>
          </a:p>
          <a:p>
            <a:r>
              <a:rPr lang="en-US" sz="2400" dirty="0">
                <a:latin typeface="Times New Roman" panose="02020603050405020304" pitchFamily="18" charset="0"/>
                <a:cs typeface="Times New Roman" panose="02020603050405020304" pitchFamily="18" charset="0"/>
              </a:rPr>
              <a:t>The South Sea bubble and collapse brought government investigations and review by accountant Charles Snell over bribery and other forms of corruption. Various individuals were expelled from office and stripped of their fortunes. </a:t>
            </a:r>
          </a:p>
          <a:p>
            <a:r>
              <a:rPr lang="en-US" sz="2400" dirty="0">
                <a:latin typeface="Times New Roman" panose="02020603050405020304" pitchFamily="18" charset="0"/>
                <a:cs typeface="Times New Roman" panose="02020603050405020304" pitchFamily="18" charset="0"/>
              </a:rPr>
              <a:t>The Industrial Revolution brought new industries and fortunes, as well as corruption and worker hardships. The profession of accounting was created.</a:t>
            </a:r>
          </a:p>
        </p:txBody>
      </p:sp>
    </p:spTree>
    <p:extLst>
      <p:ext uri="{BB962C8B-B14F-4D97-AF65-F5344CB8AC3E}">
        <p14:creationId xmlns:p14="http://schemas.microsoft.com/office/powerpoint/2010/main" val="35799585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Scandals and corruption (supplement c-3)</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Major 18</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scandals included the South Sea Bubble and the Mississippi Bubble.</a:t>
            </a:r>
          </a:p>
          <a:p>
            <a:r>
              <a:rPr lang="en-US" sz="2400" dirty="0">
                <a:latin typeface="Times New Roman" panose="02020603050405020304" pitchFamily="18" charset="0"/>
                <a:cs typeface="Times New Roman" panose="02020603050405020304" pitchFamily="18" charset="0"/>
              </a:rPr>
              <a:t>Major late 19</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scandals included </a:t>
            </a:r>
            <a:r>
              <a:rPr lang="en-US" sz="2400" dirty="0" err="1">
                <a:latin typeface="Times New Roman" panose="02020603050405020304" pitchFamily="18" charset="0"/>
                <a:cs typeface="Times New Roman" panose="02020603050405020304" pitchFamily="18" charset="0"/>
              </a:rPr>
              <a:t>Cedit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Mobilier</a:t>
            </a:r>
            <a:r>
              <a:rPr lang="en-US" sz="2400" dirty="0">
                <a:latin typeface="Times New Roman" panose="02020603050405020304" pitchFamily="18" charset="0"/>
                <a:cs typeface="Times New Roman" panose="02020603050405020304" pitchFamily="18" charset="0"/>
              </a:rPr>
              <a:t>, and the raid on the Erie.</a:t>
            </a:r>
          </a:p>
          <a:p>
            <a:r>
              <a:rPr lang="en-US" sz="2400" dirty="0">
                <a:latin typeface="Times New Roman" panose="02020603050405020304" pitchFamily="18" charset="0"/>
                <a:cs typeface="Times New Roman" panose="02020603050405020304" pitchFamily="18" charset="0"/>
              </a:rPr>
              <a:t>Early 20</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scandals included Teapot Dome, Ivar </a:t>
            </a:r>
            <a:r>
              <a:rPr lang="en-US" sz="2400" dirty="0" err="1">
                <a:latin typeface="Times New Roman" panose="02020603050405020304" pitchFamily="18" charset="0"/>
                <a:cs typeface="Times New Roman" panose="02020603050405020304" pitchFamily="18" charset="0"/>
              </a:rPr>
              <a:t>Kreuger</a:t>
            </a:r>
            <a:r>
              <a:rPr lang="en-US" sz="2400" dirty="0">
                <a:latin typeface="Times New Roman" panose="02020603050405020304" pitchFamily="18" charset="0"/>
                <a:cs typeface="Times New Roman" panose="02020603050405020304" pitchFamily="18" charset="0"/>
              </a:rPr>
              <a:t>, and McKesson &amp; Robbins.</a:t>
            </a:r>
          </a:p>
          <a:p>
            <a:r>
              <a:rPr lang="en-US" sz="2400" dirty="0">
                <a:latin typeface="Times New Roman" panose="02020603050405020304" pitchFamily="18" charset="0"/>
                <a:cs typeface="Times New Roman" panose="02020603050405020304" pitchFamily="18" charset="0"/>
              </a:rPr>
              <a:t>Later 20</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scandals included Lincoln Savings (and many other S&amp;Ls), BCCI, junk bonds/insider trading with Michael Milken, Ivan Boesky, and </a:t>
            </a:r>
            <a:r>
              <a:rPr lang="en-US" sz="2400" dirty="0" err="1">
                <a:latin typeface="Times New Roman" panose="02020603050405020304" pitchFamily="18" charset="0"/>
                <a:cs typeface="Times New Roman" panose="02020603050405020304" pitchFamily="18" charset="0"/>
              </a:rPr>
              <a:t>othes</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122198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Scandals and corruption (supplement c-4)</a:t>
            </a:r>
            <a:endParaRPr lang="en-US" dirty="0"/>
          </a:p>
        </p:txBody>
      </p:sp>
      <p:sp>
        <p:nvSpPr>
          <p:cNvPr id="3" name="Content Placeholder 2"/>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The most infamous 21</a:t>
            </a:r>
            <a:r>
              <a:rPr lang="en-US" sz="2400" baseline="30000" dirty="0">
                <a:latin typeface="Times New Roman" panose="02020603050405020304" pitchFamily="18" charset="0"/>
                <a:cs typeface="Times New Roman" panose="02020603050405020304" pitchFamily="18" charset="0"/>
              </a:rPr>
              <a:t>st</a:t>
            </a:r>
            <a:r>
              <a:rPr lang="en-US" sz="2400" dirty="0">
                <a:latin typeface="Times New Roman" panose="02020603050405020304" pitchFamily="18" charset="0"/>
                <a:cs typeface="Times New Roman" panose="02020603050405020304" pitchFamily="18" charset="0"/>
              </a:rPr>
              <a:t> century scandal (and perhaps of all time) was Enron. Enron used sophisticated accounting manipulation and fraud in multiple ways to perpetuate seeming success of a failing company.</a:t>
            </a:r>
          </a:p>
          <a:p>
            <a:r>
              <a:rPr lang="en-US" sz="2400" dirty="0">
                <a:latin typeface="Times New Roman" panose="02020603050405020304" pitchFamily="18" charset="0"/>
                <a:cs typeface="Times New Roman" panose="02020603050405020304" pitchFamily="18" charset="0"/>
              </a:rPr>
              <a:t>Other 21</a:t>
            </a:r>
            <a:r>
              <a:rPr lang="en-US" sz="2400" baseline="30000" dirty="0">
                <a:latin typeface="Times New Roman" panose="02020603050405020304" pitchFamily="18" charset="0"/>
                <a:cs typeface="Times New Roman" panose="02020603050405020304" pitchFamily="18" charset="0"/>
              </a:rPr>
              <a:t>st</a:t>
            </a:r>
            <a:r>
              <a:rPr lang="en-US" sz="2400" dirty="0">
                <a:latin typeface="Times New Roman" panose="02020603050405020304" pitchFamily="18" charset="0"/>
                <a:cs typeface="Times New Roman" panose="02020603050405020304" pitchFamily="18" charset="0"/>
              </a:rPr>
              <a:t> century scandals included WorldCom, Health South, Fannie Mae and Freddie Mac, multiple banks associated with the subprime mortgage collapse, and Bernie Madoff. </a:t>
            </a:r>
          </a:p>
        </p:txBody>
      </p:sp>
    </p:spTree>
    <p:extLst>
      <p:ext uri="{BB962C8B-B14F-4D97-AF65-F5344CB8AC3E}">
        <p14:creationId xmlns:p14="http://schemas.microsoft.com/office/powerpoint/2010/main" val="9491312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post-world war ii business and accounting (chapter 5-1)</a:t>
            </a:r>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During World War II </a:t>
            </a:r>
            <a:r>
              <a:rPr lang="en-US" sz="2400" dirty="0" err="1">
                <a:latin typeface="Times New Roman" panose="02020603050405020304" pitchFamily="18" charset="0"/>
                <a:cs typeface="Times New Roman" panose="02020603050405020304" pitchFamily="18" charset="0"/>
              </a:rPr>
              <a:t>mny</a:t>
            </a:r>
            <a:r>
              <a:rPr lang="en-US" sz="2400" dirty="0">
                <a:latin typeface="Times New Roman" panose="02020603050405020304" pitchFamily="18" charset="0"/>
                <a:cs typeface="Times New Roman" panose="02020603050405020304" pitchFamily="18" charset="0"/>
              </a:rPr>
              <a:t> executives worked as “dollar-a-day men” for the war effort. Salaries and prices remained fairly low. </a:t>
            </a:r>
          </a:p>
          <a:p>
            <a:r>
              <a:rPr lang="en-US" sz="2400" dirty="0">
                <a:latin typeface="Times New Roman" panose="02020603050405020304" pitchFamily="18" charset="0"/>
                <a:cs typeface="Times New Roman" panose="02020603050405020304" pitchFamily="18" charset="0"/>
              </a:rPr>
              <a:t>Senator Harry Truman investigated war profiteering. His committee discovered defective equipment and overcharging. An excess profits tax was instituted.</a:t>
            </a:r>
          </a:p>
          <a:p>
            <a:r>
              <a:rPr lang="en-US" sz="2400" dirty="0">
                <a:latin typeface="Times New Roman" panose="02020603050405020304" pitchFamily="18" charset="0"/>
                <a:cs typeface="Times New Roman" panose="02020603050405020304" pitchFamily="18" charset="0"/>
              </a:rPr>
              <a:t>At the end of World War II the US dominated global power and industrial production. In that sense, its been downhill ever since. Global (and regional) institutions (American design all) included the World Bank, IMF, and NATO.</a:t>
            </a:r>
          </a:p>
        </p:txBody>
      </p:sp>
    </p:spTree>
    <p:extLst>
      <p:ext uri="{BB962C8B-B14F-4D97-AF65-F5344CB8AC3E}">
        <p14:creationId xmlns:p14="http://schemas.microsoft.com/office/powerpoint/2010/main" val="67993161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post-world war ii business and accounting (chapter 5-2)</a:t>
            </a:r>
            <a:endParaRPr lang="en-US" dirty="0"/>
          </a:p>
        </p:txBody>
      </p:sp>
      <p:sp>
        <p:nvSpPr>
          <p:cNvPr id="3" name="Content Placeholder 2"/>
          <p:cNvSpPr>
            <a:spLocks noGrp="1"/>
          </p:cNvSpPr>
          <p:nvPr>
            <p:ph idx="1"/>
          </p:nvPr>
        </p:nvSpPr>
        <p:spPr/>
        <p:txBody>
          <a:bodyPr>
            <a:noAutofit/>
          </a:bodyPr>
          <a:lstStyle/>
          <a:p>
            <a:r>
              <a:rPr lang="en-US" dirty="0">
                <a:latin typeface="Times New Roman" panose="02020603050405020304" pitchFamily="18" charset="0"/>
                <a:cs typeface="Times New Roman" panose="02020603050405020304" pitchFamily="18" charset="0"/>
              </a:rPr>
              <a:t>At the end of WWII American could claim to be the biggest and best on multiple dimensions, from GDP, industrial production, productivity, education (higher as well as K-12); including accounting standards and cost accounting.</a:t>
            </a:r>
          </a:p>
          <a:p>
            <a:r>
              <a:rPr lang="en-US" dirty="0">
                <a:latin typeface="Times New Roman" panose="02020603050405020304" pitchFamily="18" charset="0"/>
                <a:cs typeface="Times New Roman" panose="02020603050405020304" pitchFamily="18" charset="0"/>
              </a:rPr>
              <a:t>The Cost War challenged America’s principles of democracy and human rights (.g., pro-western tyrants were preferred to Marxist democrats) and also stressed American business interests including foreign oil and gas.</a:t>
            </a:r>
          </a:p>
          <a:p>
            <a:r>
              <a:rPr lang="en-US" dirty="0">
                <a:latin typeface="Times New Roman" panose="02020603050405020304" pitchFamily="18" charset="0"/>
                <a:cs typeface="Times New Roman" panose="02020603050405020304" pitchFamily="18" charset="0"/>
              </a:rPr>
              <a:t>The American model of giant industrial production (including </a:t>
            </a:r>
            <a:r>
              <a:rPr lang="en-US" dirty="0" err="1">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GM model for cost accounting) was the most efficient in the world.</a:t>
            </a:r>
          </a:p>
          <a:p>
            <a:r>
              <a:rPr lang="en-US" dirty="0">
                <a:latin typeface="Times New Roman" panose="02020603050405020304" pitchFamily="18" charset="0"/>
                <a:cs typeface="Times New Roman" panose="02020603050405020304" pitchFamily="18" charset="0"/>
              </a:rPr>
              <a:t>The Federal Reserve under William </a:t>
            </a:r>
            <a:r>
              <a:rPr lang="en-US" dirty="0" err="1">
                <a:latin typeface="Times New Roman" panose="02020603050405020304" pitchFamily="18" charset="0"/>
                <a:cs typeface="Times New Roman" panose="02020603050405020304" pitchFamily="18" charset="0"/>
              </a:rPr>
              <a:t>McChesney</a:t>
            </a:r>
            <a:r>
              <a:rPr lang="en-US" dirty="0">
                <a:latin typeface="Times New Roman" panose="02020603050405020304" pitchFamily="18" charset="0"/>
                <a:cs typeface="Times New Roman" panose="02020603050405020304" pitchFamily="18" charset="0"/>
              </a:rPr>
              <a:t> Martin kept inflation low and grabbed the financial punch bowl early, creating several mild recessions.</a:t>
            </a:r>
          </a:p>
          <a:p>
            <a:r>
              <a:rPr lang="en-US" dirty="0">
                <a:latin typeface="Times New Roman" panose="02020603050405020304" pitchFamily="18" charset="0"/>
                <a:cs typeface="Times New Roman" panose="02020603050405020304" pitchFamily="18" charset="0"/>
              </a:rPr>
              <a:t>The Accounting Principles Board was established in 1959 to issue GAAP, but had similar problems to the CAP. The APB issued 31 Opinions from 1959-73.</a:t>
            </a:r>
          </a:p>
        </p:txBody>
      </p:sp>
    </p:spTree>
    <p:extLst>
      <p:ext uri="{BB962C8B-B14F-4D97-AF65-F5344CB8AC3E}">
        <p14:creationId xmlns:p14="http://schemas.microsoft.com/office/powerpoint/2010/main" val="38239658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post-world war ii business and accounting (chapter 5-3)</a:t>
            </a:r>
            <a:endParaRPr lang="en-US" dirty="0"/>
          </a:p>
        </p:txBody>
      </p:sp>
      <p:sp>
        <p:nvSpPr>
          <p:cNvPr id="3" name="Content Placeholder 2"/>
          <p:cNvSpPr>
            <a:spLocks noGrp="1"/>
          </p:cNvSpPr>
          <p:nvPr>
            <p:ph idx="1"/>
          </p:nvPr>
        </p:nvSpPr>
        <p:spPr/>
        <p:txBody>
          <a:bodyPr>
            <a:normAutofit fontScale="85000" lnSpcReduction="10000"/>
          </a:bodyPr>
          <a:lstStyle/>
          <a:p>
            <a:r>
              <a:rPr lang="en-US" sz="2400" dirty="0">
                <a:latin typeface="Times New Roman" panose="02020603050405020304" pitchFamily="18" charset="0"/>
                <a:cs typeface="Times New Roman" panose="02020603050405020304" pitchFamily="18" charset="0"/>
              </a:rPr>
              <a:t>The 1960s brought lower tax rates (the top rate dropped to 70%), the Great Society, Vietnam War and inflation.</a:t>
            </a:r>
          </a:p>
          <a:p>
            <a:r>
              <a:rPr lang="en-US" sz="2400" dirty="0">
                <a:latin typeface="Times New Roman" panose="02020603050405020304" pitchFamily="18" charset="0"/>
                <a:cs typeface="Times New Roman" panose="02020603050405020304" pitchFamily="18" charset="0"/>
              </a:rPr>
              <a:t>President Nixon expanded both the Vietnam War and domestic programs, plus abandoning the gold exchange standard. The inflation rate increased, made worse by Federal Reserve Chairman Arthur Burns’ keeping interest rates low for political reasons.</a:t>
            </a:r>
          </a:p>
          <a:p>
            <a:r>
              <a:rPr lang="en-US" sz="2400" dirty="0">
                <a:latin typeface="Times New Roman" panose="02020603050405020304" pitchFamily="18" charset="0"/>
                <a:cs typeface="Times New Roman" panose="02020603050405020304" pitchFamily="18" charset="0"/>
              </a:rPr>
              <a:t>Federal Reserve Chairman Paul Volcker fought inflation with extremely tight money. This created stagflation, but inflation was under control by the mid-1980s. Simultaneously, President Reagan dropped tax rates further. The stock market roared.</a:t>
            </a:r>
          </a:p>
        </p:txBody>
      </p:sp>
    </p:spTree>
    <p:extLst>
      <p:ext uri="{BB962C8B-B14F-4D97-AF65-F5344CB8AC3E}">
        <p14:creationId xmlns:p14="http://schemas.microsoft.com/office/powerpoint/2010/main" val="16676313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post-world war ii business and accounting (chapter 5-4)</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Business faced rising foreign competition from Japan, Germany and elsewhere. Japan in particular focused on industrial quality. </a:t>
            </a:r>
          </a:p>
          <a:p>
            <a:r>
              <a:rPr lang="en-US" sz="2400" dirty="0">
                <a:latin typeface="Times New Roman" panose="02020603050405020304" pitchFamily="18" charset="0"/>
                <a:cs typeface="Times New Roman" panose="02020603050405020304" pitchFamily="18" charset="0"/>
              </a:rPr>
              <a:t>Accounting/business issues included pensions and other post-employment benefits, stock options and other derivatives. </a:t>
            </a:r>
          </a:p>
          <a:p>
            <a:r>
              <a:rPr lang="en-US" sz="2400" dirty="0">
                <a:latin typeface="Times New Roman" panose="02020603050405020304" pitchFamily="18" charset="0"/>
                <a:cs typeface="Times New Roman" panose="02020603050405020304" pitchFamily="18" charset="0"/>
              </a:rPr>
              <a:t>The FASB was created in 1973 to provide a more professional approach to setting accounting standards. A formal due process procedure was put into place to provide greater input into the standard setting process. A  FASB discussion memorandum on a conceptual framework put a focus on accounting theory.</a:t>
            </a:r>
          </a:p>
        </p:txBody>
      </p:sp>
    </p:spTree>
    <p:extLst>
      <p:ext uri="{BB962C8B-B14F-4D97-AF65-F5344CB8AC3E}">
        <p14:creationId xmlns:p14="http://schemas.microsoft.com/office/powerpoint/2010/main" val="32859837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post-world war ii business and accounting (chapter 5-5)</a:t>
            </a:r>
            <a:endParaRPr lang="en-US" dirty="0"/>
          </a:p>
        </p:txBody>
      </p:sp>
      <p:sp>
        <p:nvSpPr>
          <p:cNvPr id="3" name="Content Placeholder 2"/>
          <p:cNvSpPr>
            <a:spLocks noGrp="1"/>
          </p:cNvSpPr>
          <p:nvPr>
            <p:ph idx="1"/>
          </p:nvPr>
        </p:nvSpPr>
        <p:spPr/>
        <p:txBody>
          <a:bodyPr>
            <a:normAutofit fontScale="85000" lnSpcReduction="10000"/>
          </a:bodyPr>
          <a:lstStyle/>
          <a:p>
            <a:r>
              <a:rPr lang="en-US" sz="2400" dirty="0">
                <a:latin typeface="Times New Roman" panose="02020603050405020304" pitchFamily="18" charset="0"/>
                <a:cs typeface="Times New Roman" panose="02020603050405020304" pitchFamily="18" charset="0"/>
              </a:rPr>
              <a:t>US GAAP remained “rules-based,” relying on retailed rules and procedures (e.g., operating leases) versus the “principles-based” approach for international standards.</a:t>
            </a:r>
          </a:p>
          <a:p>
            <a:r>
              <a:rPr lang="en-US" sz="2400" dirty="0">
                <a:latin typeface="Times New Roman" panose="02020603050405020304" pitchFamily="18" charset="0"/>
                <a:cs typeface="Times New Roman" panose="02020603050405020304" pitchFamily="18" charset="0"/>
              </a:rPr>
              <a:t>FASB due process is extensive, including a discussion memorandum (issues and alternatives), exposure draft (tentative solution, statement (GAAP), with public hearings (and written responses) in between. It proved to be a long process for controversial projects.</a:t>
            </a:r>
          </a:p>
          <a:p>
            <a:r>
              <a:rPr lang="en-US" sz="2400" dirty="0">
                <a:latin typeface="Times New Roman" panose="02020603050405020304" pitchFamily="18" charset="0"/>
                <a:cs typeface="Times New Roman" panose="02020603050405020304" pitchFamily="18" charset="0"/>
              </a:rPr>
              <a:t>From 1973 to 2009 the FASB issued 168 statements, then switched to a Codification </a:t>
            </a:r>
            <a:r>
              <a:rPr lang="en-US" sz="2400" dirty="0" err="1">
                <a:latin typeface="Times New Roman" panose="02020603050405020304" pitchFamily="18" charset="0"/>
                <a:cs typeface="Times New Roman" panose="02020603050405020304" pitchFamily="18" charset="0"/>
              </a:rPr>
              <a:t>tht</a:t>
            </a:r>
            <a:r>
              <a:rPr lang="en-US" sz="2400" dirty="0">
                <a:latin typeface="Times New Roman" panose="02020603050405020304" pitchFamily="18" charset="0"/>
                <a:cs typeface="Times New Roman" panose="02020603050405020304" pitchFamily="18" charset="0"/>
              </a:rPr>
              <a:t> moved GAAP presentation to categories.</a:t>
            </a:r>
          </a:p>
          <a:p>
            <a:endParaRPr lang="en-US"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3639672" y="3334871"/>
            <a:ext cx="184974" cy="413266"/>
          </a:xfrm>
          <a:prstGeom prst="rect">
            <a:avLst/>
          </a:prstGeom>
        </p:spPr>
        <p:txBody>
          <a:bodyPr wrap="square">
            <a:spAutoFit/>
          </a:bodyPr>
          <a:lstStyle/>
          <a:p>
            <a:endParaRPr lang="en-US" dirty="0"/>
          </a:p>
        </p:txBody>
      </p:sp>
    </p:spTree>
    <p:extLst>
      <p:ext uri="{BB962C8B-B14F-4D97-AF65-F5344CB8AC3E}">
        <p14:creationId xmlns:p14="http://schemas.microsoft.com/office/powerpoint/2010/main" val="11063783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post-world war ii business and accounting (chapter 5-6)</a:t>
            </a:r>
            <a:endParaRPr lang="en-US" dirty="0"/>
          </a:p>
        </p:txBody>
      </p:sp>
      <p:sp>
        <p:nvSpPr>
          <p:cNvPr id="3" name="Content Placeholder 2"/>
          <p:cNvSpPr>
            <a:spLocks noGrp="1"/>
          </p:cNvSpPr>
          <p:nvPr>
            <p:ph idx="1"/>
          </p:nvPr>
        </p:nvSpPr>
        <p:spPr/>
        <p:txBody>
          <a:bodyPr>
            <a:normAutofit fontScale="85000" lnSpcReduction="10000"/>
          </a:bodyPr>
          <a:lstStyle/>
          <a:p>
            <a:r>
              <a:rPr lang="en-US" sz="2400" dirty="0">
                <a:latin typeface="Times New Roman" panose="02020603050405020304" pitchFamily="18" charset="0"/>
                <a:cs typeface="Times New Roman" panose="02020603050405020304" pitchFamily="18" charset="0"/>
              </a:rPr>
              <a:t>Mergers and acquisitions proved a major business (and accounting) activity in the post-WWII period. Reasons included economies of scale, eliminate competitors, and power. </a:t>
            </a:r>
          </a:p>
          <a:p>
            <a:r>
              <a:rPr lang="en-US" sz="2400" dirty="0">
                <a:latin typeface="Times New Roman" panose="02020603050405020304" pitchFamily="18" charset="0"/>
                <a:cs typeface="Times New Roman" panose="02020603050405020304" pitchFamily="18" charset="0"/>
              </a:rPr>
              <a:t>Mergers included horizontal (direct competitors), vertical (expanding beyond core business), and conglomerate. Conglomerate mergers were especially how in the 1950s-60s on the assumption that good management could manage any business. This view was enhanced by the use of accounting manipulation, which allowed considerable flexibility in pricing acquisitions (through pooling-of-interests and purchase methods—especially “dirty pooling”).</a:t>
            </a:r>
          </a:p>
        </p:txBody>
      </p:sp>
    </p:spTree>
    <p:extLst>
      <p:ext uri="{BB962C8B-B14F-4D97-AF65-F5344CB8AC3E}">
        <p14:creationId xmlns:p14="http://schemas.microsoft.com/office/powerpoint/2010/main" val="9085601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post-world war ii business and accounting (chapter 5-7)</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Stock prices rose for conglomerates beginning in the 1950s, which encouraged more acquisitions and increased manipulation. Executives stressed diversification.</a:t>
            </a:r>
          </a:p>
          <a:p>
            <a:r>
              <a:rPr lang="en-US" sz="2400" dirty="0">
                <a:latin typeface="Times New Roman" panose="02020603050405020304" pitchFamily="18" charset="0"/>
                <a:cs typeface="Times New Roman" panose="02020603050405020304" pitchFamily="18" charset="0"/>
              </a:rPr>
              <a:t>Major conglomerates of the time included </a:t>
            </a:r>
            <a:r>
              <a:rPr lang="en-US" sz="2400" dirty="0" err="1">
                <a:latin typeface="Times New Roman" panose="02020603050405020304" pitchFamily="18" charset="0"/>
                <a:cs typeface="Times New Roman" panose="02020603050405020304" pitchFamily="18" charset="0"/>
              </a:rPr>
              <a:t>Texron</a:t>
            </a:r>
            <a:r>
              <a:rPr lang="en-US" sz="2400" dirty="0">
                <a:latin typeface="Times New Roman" panose="02020603050405020304" pitchFamily="18" charset="0"/>
                <a:cs typeface="Times New Roman" panose="02020603050405020304" pitchFamily="18" charset="0"/>
              </a:rPr>
              <a:t>, LTV, and ITT.</a:t>
            </a:r>
          </a:p>
          <a:p>
            <a:r>
              <a:rPr lang="en-US" sz="2400" dirty="0">
                <a:latin typeface="Times New Roman" panose="02020603050405020304" pitchFamily="18" charset="0"/>
                <a:cs typeface="Times New Roman" panose="02020603050405020304" pitchFamily="18" charset="0"/>
              </a:rPr>
              <a:t>Lawyers started focusing on hostile takeovers, increasingly common during the bear market of the late 1960s and 1970s.</a:t>
            </a:r>
          </a:p>
          <a:p>
            <a:r>
              <a:rPr lang="en-US" sz="2400" dirty="0">
                <a:latin typeface="Times New Roman" panose="02020603050405020304" pitchFamily="18" charset="0"/>
                <a:cs typeface="Times New Roman" panose="02020603050405020304" pitchFamily="18" charset="0"/>
              </a:rPr>
              <a:t>Acquisitions became major revenue sources for investment banks.</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9995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post-world war ii business and accounting (chapter 5-8)</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The 1980s—during the Reagan presidency—fostered junk bonds, insider trading and the destruction of the savings &amp; loan industry.</a:t>
            </a:r>
          </a:p>
          <a:p>
            <a:r>
              <a:rPr lang="en-US" sz="2400" dirty="0">
                <a:latin typeface="Times New Roman" panose="02020603050405020304" pitchFamily="18" charset="0"/>
                <a:cs typeface="Times New Roman" panose="02020603050405020304" pitchFamily="18" charset="0"/>
              </a:rPr>
              <a:t>The decade started with stagflation, controlled by the Fed’s high interest rate policy (and recession). Tax rates fell, while federal deficits exploded.</a:t>
            </a:r>
          </a:p>
          <a:p>
            <a:r>
              <a:rPr lang="en-US" sz="2400" dirty="0">
                <a:latin typeface="Times New Roman" panose="02020603050405020304" pitchFamily="18" charset="0"/>
                <a:cs typeface="Times New Roman" panose="02020603050405020304" pitchFamily="18" charset="0"/>
              </a:rPr>
              <a:t>Michael Milken achieved a massive fraud scheme involving junk bonds (he was the “junk bond king”), insider trading and corruption of the S&amp;L industry. Why he relied on fraud, when he had a successful market strategy without it is an open question.</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3607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Auditing: the rise of a profession (chapter 1-4)</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Professional accountants in London grew from five in 1790 to over a thousand by 1900. Accountants did bankruptcies, liquidations, bookkeeping, taxes, and settled disputes</a:t>
            </a:r>
          </a:p>
          <a:p>
            <a:r>
              <a:rPr lang="en-US" sz="2400" dirty="0">
                <a:latin typeface="Times New Roman" panose="02020603050405020304" pitchFamily="18" charset="0"/>
                <a:cs typeface="Times New Roman" panose="02020603050405020304" pitchFamily="18" charset="0"/>
              </a:rPr>
              <a:t>The British Companies Act of 1844 required joint stock companies to be audited. </a:t>
            </a:r>
          </a:p>
          <a:p>
            <a:r>
              <a:rPr lang="en-US" sz="2400" dirty="0">
                <a:latin typeface="Times New Roman" panose="02020603050405020304" pitchFamily="18" charset="0"/>
                <a:cs typeface="Times New Roman" panose="02020603050405020304" pitchFamily="18" charset="0"/>
              </a:rPr>
              <a:t>Professional associations started with the Institute of Accountants in Edinburgh in 1853. The Institute of Chartered Accountants in England and Wales started in 1880; exams for admittance started in 1882.</a:t>
            </a:r>
          </a:p>
          <a:p>
            <a:r>
              <a:rPr lang="en-US" sz="2400" dirty="0">
                <a:latin typeface="Times New Roman" panose="02020603050405020304" pitchFamily="18" charset="0"/>
                <a:cs typeface="Times New Roman" panose="02020603050405020304" pitchFamily="18" charset="0"/>
              </a:rPr>
              <a:t>Founders of major 19</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British accounting firms included Deloitte, </a:t>
            </a:r>
            <a:r>
              <a:rPr lang="en-US" sz="2400" dirty="0" err="1">
                <a:latin typeface="Times New Roman" panose="02020603050405020304" pitchFamily="18" charset="0"/>
                <a:cs typeface="Times New Roman" panose="02020603050405020304" pitchFamily="18" charset="0"/>
              </a:rPr>
              <a:t>Whinned</a:t>
            </a:r>
            <a:r>
              <a:rPr lang="en-US" sz="2400" dirty="0">
                <a:latin typeface="Times New Roman" panose="02020603050405020304" pitchFamily="18" charset="0"/>
                <a:cs typeface="Times New Roman" panose="02020603050405020304" pitchFamily="18" charset="0"/>
              </a:rPr>
              <a:t>, Price, Waterhouse, Cooper, and Peat. </a:t>
            </a:r>
          </a:p>
        </p:txBody>
      </p:sp>
    </p:spTree>
    <p:extLst>
      <p:ext uri="{BB962C8B-B14F-4D97-AF65-F5344CB8AC3E}">
        <p14:creationId xmlns:p14="http://schemas.microsoft.com/office/powerpoint/2010/main" val="41069167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post-world war ii business and accounting (chapter 5-9)</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Central to the Milken scandal was Ivan Boesky. Milken had the insider information on future acquisitions, while Boesky had to private equity fund to trade (and drive stock prices). The strategy made a fortune for Boesky, which he shared with Milken. Other investment bankers had similar insider trading schemes, such as Dennis Levine.</a:t>
            </a:r>
          </a:p>
          <a:p>
            <a:r>
              <a:rPr lang="en-US" sz="2400" dirty="0">
                <a:latin typeface="Times New Roman" panose="02020603050405020304" pitchFamily="18" charset="0"/>
                <a:cs typeface="Times New Roman" panose="02020603050405020304" pitchFamily="18" charset="0"/>
              </a:rPr>
              <a:t>When S&amp;Ls were deregulated, they became major buyers for Milken’s dodgy junk bonds. Boesky and Milken were convicted of insider trading and other crimes, followed by many S&amp;L executives; the most infamous was Charles Keating of Lincoln Savings.</a:t>
            </a:r>
          </a:p>
          <a:p>
            <a:r>
              <a:rPr lang="en-US" sz="2400" dirty="0">
                <a:latin typeface="Times New Roman" panose="02020603050405020304" pitchFamily="18" charset="0"/>
                <a:cs typeface="Times New Roman" panose="02020603050405020304" pitchFamily="18" charset="0"/>
              </a:rPr>
              <a:t>The S&amp;L industry collapsed, requiring a federal bailout of billions of dollars.</a:t>
            </a:r>
          </a:p>
        </p:txBody>
      </p:sp>
    </p:spTree>
    <p:extLst>
      <p:ext uri="{BB962C8B-B14F-4D97-AF65-F5344CB8AC3E}">
        <p14:creationId xmlns:p14="http://schemas.microsoft.com/office/powerpoint/2010/main" val="5251682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post-world war ii business and accounting (chapter 5-10)</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The post-WWII period had multiple big frauds at small companies, real crimes with little impact on the economy (except for the perception of widespread but undiscovered corruption). Most of these involved important accounting issues.</a:t>
            </a:r>
          </a:p>
          <a:p>
            <a:r>
              <a:rPr lang="en-US" sz="2400" dirty="0">
                <a:latin typeface="Times New Roman" panose="02020603050405020304" pitchFamily="18" charset="0"/>
                <a:cs typeface="Times New Roman" panose="02020603050405020304" pitchFamily="18" charset="0"/>
              </a:rPr>
              <a:t>Equity Funding was an insurance company allowing policy holders to buy mutual funds with cash value; without enough customers, accounting data was entered the computer to show growth. The </a:t>
            </a:r>
            <a:r>
              <a:rPr lang="en-US" sz="2400" dirty="0" err="1">
                <a:latin typeface="Times New Roman" panose="02020603050405020304" pitchFamily="18" charset="0"/>
                <a:cs typeface="Times New Roman" panose="02020603050405020304" pitchFamily="18" charset="0"/>
              </a:rPr>
              <a:t>donfall</a:t>
            </a:r>
            <a:r>
              <a:rPr lang="en-US" sz="2400" dirty="0">
                <a:latin typeface="Times New Roman" panose="02020603050405020304" pitchFamily="18" charset="0"/>
                <a:cs typeface="Times New Roman" panose="02020603050405020304" pitchFamily="18" charset="0"/>
              </a:rPr>
              <a:t> came from a whistle-blower.</a:t>
            </a:r>
          </a:p>
          <a:p>
            <a:r>
              <a:rPr lang="en-US" sz="2400" dirty="0" err="1">
                <a:latin typeface="Times New Roman" panose="02020603050405020304" pitchFamily="18" charset="0"/>
                <a:cs typeface="Times New Roman" panose="02020603050405020304" pitchFamily="18" charset="0"/>
              </a:rPr>
              <a:t>ZZZZBest</a:t>
            </a:r>
            <a:r>
              <a:rPr lang="en-US" sz="2400" dirty="0">
                <a:latin typeface="Times New Roman" panose="02020603050405020304" pitchFamily="18" charset="0"/>
                <a:cs typeface="Times New Roman" panose="02020603050405020304" pitchFamily="18" charset="0"/>
              </a:rPr>
              <a:t> was a carpet cleaner using fake accounts to get loans. An IPO was financed by Milken’s junk bonds. Ernst &amp; </a:t>
            </a:r>
            <a:r>
              <a:rPr lang="en-US" sz="2400" dirty="0" err="1">
                <a:latin typeface="Times New Roman" panose="02020603050405020304" pitchFamily="18" charset="0"/>
                <a:cs typeface="Times New Roman" panose="02020603050405020304" pitchFamily="18" charset="0"/>
              </a:rPr>
              <a:t>Whinney</a:t>
            </a:r>
            <a:r>
              <a:rPr lang="en-US" sz="2400" dirty="0">
                <a:latin typeface="Times New Roman" panose="02020603050405020304" pitchFamily="18" charset="0"/>
                <a:cs typeface="Times New Roman" panose="02020603050405020304" pitchFamily="18" charset="0"/>
              </a:rPr>
              <a:t> and the Los Angeles Times uncovered the fraud.</a:t>
            </a:r>
          </a:p>
        </p:txBody>
      </p:sp>
      <p:sp>
        <p:nvSpPr>
          <p:cNvPr id="4" name="Rectangle 3"/>
          <p:cNvSpPr/>
          <p:nvPr/>
        </p:nvSpPr>
        <p:spPr>
          <a:xfrm>
            <a:off x="3429244"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5776012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post-world war ii business and accounting (chapter 5-11)</a:t>
            </a:r>
            <a:endParaRPr lang="en-US" dirty="0"/>
          </a:p>
        </p:txBody>
      </p:sp>
      <p:sp>
        <p:nvSpPr>
          <p:cNvPr id="3" name="Content Placeholder 2"/>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EMS Government Securities was a municipal securities broker/dealer. Speculation resulted in losses. The auditor discovered the fraud and bribed the owners to cover it up—one of the few CPAs sent to jail based on illicit auditing.</a:t>
            </a:r>
          </a:p>
          <a:p>
            <a:r>
              <a:rPr lang="en-US" sz="2400" dirty="0">
                <a:latin typeface="Times New Roman" panose="02020603050405020304" pitchFamily="18" charset="0"/>
                <a:cs typeface="Times New Roman" panose="02020603050405020304" pitchFamily="18" charset="0"/>
              </a:rPr>
              <a:t>IOS, a Swiss mutual fund had tow successive crooks running the company, Bernard Cornfield and Robert </a:t>
            </a:r>
            <a:r>
              <a:rPr lang="en-US" sz="2400" dirty="0" err="1">
                <a:latin typeface="Times New Roman" panose="02020603050405020304" pitchFamily="18" charset="0"/>
                <a:cs typeface="Times New Roman" panose="02020603050405020304" pitchFamily="18" charset="0"/>
              </a:rPr>
              <a:t>Vesco</a:t>
            </a:r>
            <a:r>
              <a:rPr lang="en-US" sz="2400" dirty="0">
                <a:latin typeface="Times New Roman" panose="02020603050405020304" pitchFamily="18" charset="0"/>
                <a:cs typeface="Times New Roman" panose="02020603050405020304" pitchFamily="18" charset="0"/>
              </a:rPr>
              <a:t>. Cornfield spent time in a Swiss jail, while </a:t>
            </a:r>
            <a:r>
              <a:rPr lang="en-US" sz="2400" dirty="0" err="1">
                <a:latin typeface="Times New Roman" panose="02020603050405020304" pitchFamily="18" charset="0"/>
                <a:cs typeface="Times New Roman" panose="02020603050405020304" pitchFamily="18" charset="0"/>
              </a:rPr>
              <a:t>Vesco</a:t>
            </a:r>
            <a:r>
              <a:rPr lang="en-US" sz="2400" dirty="0">
                <a:latin typeface="Times New Roman" panose="02020603050405020304" pitchFamily="18" charset="0"/>
                <a:cs typeface="Times New Roman" panose="02020603050405020304" pitchFamily="18" charset="0"/>
              </a:rPr>
              <a:t> fled to Central America.</a:t>
            </a:r>
          </a:p>
        </p:txBody>
      </p:sp>
    </p:spTree>
    <p:extLst>
      <p:ext uri="{BB962C8B-B14F-4D97-AF65-F5344CB8AC3E}">
        <p14:creationId xmlns:p14="http://schemas.microsoft.com/office/powerpoint/2010/main" val="18044384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post-world war ii business and accounting (chapter 5-12)</a:t>
            </a:r>
            <a:endParaRPr lang="en-US" dirty="0"/>
          </a:p>
        </p:txBody>
      </p:sp>
      <p:sp>
        <p:nvSpPr>
          <p:cNvPr id="3" name="Content Placeholder 2"/>
          <p:cNvSpPr>
            <a:spLocks noGrp="1"/>
          </p:cNvSpPr>
          <p:nvPr>
            <p:ph idx="1"/>
          </p:nvPr>
        </p:nvSpPr>
        <p:spPr/>
        <p:txBody>
          <a:bodyPr>
            <a:normAutofit fontScale="70000" lnSpcReduction="20000"/>
          </a:bodyPr>
          <a:lstStyle/>
          <a:p>
            <a:r>
              <a:rPr lang="en-US" sz="2400" dirty="0">
                <a:latin typeface="Times New Roman" panose="02020603050405020304" pitchFamily="18" charset="0"/>
                <a:cs typeface="Times New Roman" panose="02020603050405020304" pitchFamily="18" charset="0"/>
              </a:rPr>
              <a:t>Executive compensation was not much of an economic or political issue until the 1980s, with an increased focus on stock options. When economists suggested that CEOs were underpaid and circumstances favored high pay (e.g., lower tax rates in the 1980s plus stock options did not have to be recorded as a compensation expense), stock options and other executive compensation exploded. Robert </a:t>
            </a:r>
            <a:r>
              <a:rPr lang="en-US" sz="2400" dirty="0" err="1">
                <a:latin typeface="Times New Roman" panose="02020603050405020304" pitchFamily="18" charset="0"/>
                <a:cs typeface="Times New Roman" panose="02020603050405020304" pitchFamily="18" charset="0"/>
              </a:rPr>
              <a:t>Goizueta</a:t>
            </a:r>
            <a:r>
              <a:rPr lang="en-US" sz="2400" dirty="0">
                <a:latin typeface="Times New Roman" panose="02020603050405020304" pitchFamily="18" charset="0"/>
                <a:cs typeface="Times New Roman" panose="02020603050405020304" pitchFamily="18" charset="0"/>
              </a:rPr>
              <a:t> of Coca-Cola became the first non-owner CEO to receive over a billion dollars in total compensation, followed by huge paychecks for Jack Welch of GE and many more. Robert </a:t>
            </a:r>
            <a:r>
              <a:rPr lang="en-US" sz="2400" dirty="0" err="1">
                <a:latin typeface="Times New Roman" panose="02020603050405020304" pitchFamily="18" charset="0"/>
                <a:cs typeface="Times New Roman" panose="02020603050405020304" pitchFamily="18" charset="0"/>
              </a:rPr>
              <a:t>Nardelli</a:t>
            </a:r>
            <a:r>
              <a:rPr lang="en-US" sz="2400" dirty="0">
                <a:latin typeface="Times New Roman" panose="02020603050405020304" pitchFamily="18" charset="0"/>
                <a:cs typeface="Times New Roman" panose="02020603050405020304" pitchFamily="18" charset="0"/>
              </a:rPr>
              <a:t> and Michael Eisner became infamous for huge exit packages for being fired.</a:t>
            </a:r>
          </a:p>
          <a:p>
            <a:r>
              <a:rPr lang="en-US" sz="2400" dirty="0">
                <a:latin typeface="Times New Roman" panose="02020603050405020304" pitchFamily="18" charset="0"/>
                <a:cs typeface="Times New Roman" panose="02020603050405020304" pitchFamily="18" charset="0"/>
              </a:rPr>
              <a:t>The major accounting problems with executive compensation are the negative incentives for continuous high </a:t>
            </a:r>
            <a:r>
              <a:rPr lang="en-US" sz="2400" dirty="0" err="1">
                <a:latin typeface="Times New Roman" panose="02020603050405020304" pitchFamily="18" charset="0"/>
                <a:cs typeface="Times New Roman" panose="02020603050405020304" pitchFamily="18" charset="0"/>
              </a:rPr>
              <a:t>earnngs</a:t>
            </a:r>
            <a:r>
              <a:rPr lang="en-US" sz="2400" dirty="0">
                <a:latin typeface="Times New Roman" panose="02020603050405020304" pitchFamily="18" charset="0"/>
                <a:cs typeface="Times New Roman" panose="02020603050405020304" pitchFamily="18" charset="0"/>
              </a:rPr>
              <a:t> and stock prices—the CEOs and other executives are motivated to have a short-term focus,  manipulate the earnings and cheat in multiple ways.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25546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What so difficult about setting financial accounting standards? (Supplement c-1)</a:t>
            </a:r>
          </a:p>
        </p:txBody>
      </p:sp>
      <p:sp>
        <p:nvSpPr>
          <p:cNvPr id="3" name="Content Placeholder 2"/>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Accounting standards explain how transactions (and other events) are calculated, recorded and reported.</a:t>
            </a:r>
          </a:p>
          <a:p>
            <a:r>
              <a:rPr lang="en-US" sz="2400" dirty="0">
                <a:latin typeface="Times New Roman" panose="02020603050405020304" pitchFamily="18" charset="0"/>
                <a:cs typeface="Times New Roman" panose="02020603050405020304" pitchFamily="18" charset="0"/>
              </a:rPr>
              <a:t>Specific methods used can obliterate other available information (one reason for supplementary notes &amp; MD&amp;A.</a:t>
            </a:r>
          </a:p>
          <a:p>
            <a:r>
              <a:rPr lang="en-US" sz="2400" dirty="0">
                <a:latin typeface="Times New Roman" panose="02020603050405020304" pitchFamily="18" charset="0"/>
                <a:cs typeface="Times New Roman" panose="02020603050405020304" pitchFamily="18" charset="0"/>
              </a:rPr>
              <a:t>Bottom line numbers are an accounting artifact, but given extraordinary weight for investment and other decisions (consider the importance of price/earnings ratios).</a:t>
            </a:r>
          </a:p>
        </p:txBody>
      </p:sp>
    </p:spTree>
    <p:extLst>
      <p:ext uri="{BB962C8B-B14F-4D97-AF65-F5344CB8AC3E}">
        <p14:creationId xmlns:p14="http://schemas.microsoft.com/office/powerpoint/2010/main" val="1827690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What so difficult about setting financial accounting standards? (Supplement c-2)</a:t>
            </a:r>
            <a:endParaRPr lang="en-US" dirty="0"/>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Accounting theory developed over decades led to many interpretations of income statement numbers, balance sheet valuations, and many other issues (e.g., long-term liabilities such as pensions).</a:t>
            </a:r>
          </a:p>
          <a:p>
            <a:r>
              <a:rPr lang="en-US" sz="2400" dirty="0">
                <a:latin typeface="Times New Roman" panose="02020603050405020304" pitchFamily="18" charset="0"/>
                <a:cs typeface="Times New Roman" panose="02020603050405020304" pitchFamily="18" charset="0"/>
              </a:rPr>
              <a:t>Paton &amp; Littleton (1940) justified historical cost accounting (also the preference of the IRS and SEC), the overriding theory for half a century.</a:t>
            </a:r>
          </a:p>
        </p:txBody>
      </p:sp>
    </p:spTree>
    <p:extLst>
      <p:ext uri="{BB962C8B-B14F-4D97-AF65-F5344CB8AC3E}">
        <p14:creationId xmlns:p14="http://schemas.microsoft.com/office/powerpoint/2010/main" val="35546646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What so difficult about setting financial accounting standards? (Supplement c-3)</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The FASB’s Conceptual Framework project (CF) was viewed as a system of interrelated objectives and fundamentals, presumably leading to consistent accounting standards.</a:t>
            </a:r>
          </a:p>
          <a:p>
            <a:r>
              <a:rPr lang="en-US" sz="2400" dirty="0">
                <a:latin typeface="Times New Roman" panose="02020603050405020304" pitchFamily="18" charset="0"/>
                <a:cs typeface="Times New Roman" panose="02020603050405020304" pitchFamily="18" charset="0"/>
              </a:rPr>
              <a:t>More mundane purposes included describing existing practices, establish new procedures, and define basic terms.</a:t>
            </a:r>
          </a:p>
          <a:p>
            <a:r>
              <a:rPr lang="en-US" sz="2400" dirty="0">
                <a:latin typeface="Times New Roman" panose="02020603050405020304" pitchFamily="18" charset="0"/>
                <a:cs typeface="Times New Roman" panose="02020603050405020304" pitchFamily="18" charset="0"/>
              </a:rPr>
              <a:t>Alternative approaches include (1) revenue and expense (generally consistent with historical cost) and (2) asset and liability (economic include perspective, but possibly less practical). </a:t>
            </a:r>
          </a:p>
        </p:txBody>
      </p:sp>
    </p:spTree>
    <p:extLst>
      <p:ext uri="{BB962C8B-B14F-4D97-AF65-F5344CB8AC3E}">
        <p14:creationId xmlns:p14="http://schemas.microsoft.com/office/powerpoint/2010/main" val="38250608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What so difficult about setting financial accounting standards? (Supplement c-4)</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Capital maintenance is preserving existing capital (cost recovery) before earnings is recognized (return on capital).</a:t>
            </a:r>
          </a:p>
          <a:p>
            <a:r>
              <a:rPr lang="en-US" sz="2400" dirty="0">
                <a:latin typeface="Times New Roman" panose="02020603050405020304" pitchFamily="18" charset="0"/>
                <a:cs typeface="Times New Roman" panose="02020603050405020304" pitchFamily="18" charset="0"/>
              </a:rPr>
              <a:t>Financial capital (equity associated with invested dollars) differs from physical capital (same productive capacity).</a:t>
            </a:r>
          </a:p>
          <a:p>
            <a:r>
              <a:rPr lang="en-US" sz="2400" dirty="0">
                <a:latin typeface="Times New Roman" panose="02020603050405020304" pitchFamily="18" charset="0"/>
                <a:cs typeface="Times New Roman" panose="02020603050405020304" pitchFamily="18" charset="0"/>
              </a:rPr>
              <a:t>Assets are defined [Concept Statement 6] as probable future economic benefits obtained/controlled by an entity.</a:t>
            </a:r>
          </a:p>
          <a:p>
            <a:r>
              <a:rPr lang="en-US" sz="2400" dirty="0">
                <a:latin typeface="Times New Roman" panose="02020603050405020304" pitchFamily="18" charset="0"/>
                <a:cs typeface="Times New Roman" panose="02020603050405020304" pitchFamily="18" charset="0"/>
              </a:rPr>
              <a:t>Asset and liability values can be difficult to defend using CF definitions. (What about patents, human capital or goodwill.) </a:t>
            </a:r>
          </a:p>
        </p:txBody>
      </p:sp>
    </p:spTree>
    <p:extLst>
      <p:ext uri="{BB962C8B-B14F-4D97-AF65-F5344CB8AC3E}">
        <p14:creationId xmlns:p14="http://schemas.microsoft.com/office/powerpoint/2010/main" val="31636164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What so difficult about setting financial accounting standards? (Supplement c-5)</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When acquired, assets are recorded at acquisition cost. After that, what? Maintain historical cost (with appropriate amortization), some definition of fair value, something else? </a:t>
            </a:r>
          </a:p>
          <a:p>
            <a:r>
              <a:rPr lang="en-US" sz="2400" dirty="0">
                <a:latin typeface="Times New Roman" panose="02020603050405020304" pitchFamily="18" charset="0"/>
                <a:cs typeface="Times New Roman" panose="02020603050405020304" pitchFamily="18" charset="0"/>
              </a:rPr>
              <a:t>The CF definition suggests fair value and fair values are often used for financial assets and liabilities (especially those with easily determined market value).</a:t>
            </a:r>
          </a:p>
          <a:p>
            <a:r>
              <a:rPr lang="en-US" sz="2400" dirty="0">
                <a:latin typeface="Times New Roman" panose="02020603050405020304" pitchFamily="18" charset="0"/>
                <a:cs typeface="Times New Roman" panose="02020603050405020304" pitchFamily="18" charset="0"/>
              </a:rPr>
              <a:t>Unfortunately, the scandals at Enron, Financial entities during the subprime debacle demonstrated the problems with fair value (as did the pyramiding schemes during the Roaring Twenties. </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745965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What so difficult about setting financial accounting standards? (Supplement c-6)</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Historically, each country developed their own accounting standards. Britain and former British colonies (including the US) base legal standards (and accounting systems) on Common Law (a more or less bottoms up approach based on legal precedent); most continental European countries use Civil Law (top down).</a:t>
            </a:r>
          </a:p>
          <a:p>
            <a:r>
              <a:rPr lang="en-US" sz="2400" dirty="0">
                <a:latin typeface="Times New Roman" panose="02020603050405020304" pitchFamily="18" charset="0"/>
                <a:cs typeface="Times New Roman" panose="02020603050405020304" pitchFamily="18" charset="0"/>
              </a:rPr>
              <a:t>Attempts to form international standards started in 1973 with the International Accounting Standards Committee (IASC), replaced in 2000 by the International Accounting Standards Board (IASB). </a:t>
            </a:r>
          </a:p>
        </p:txBody>
      </p:sp>
    </p:spTree>
    <p:extLst>
      <p:ext uri="{BB962C8B-B14F-4D97-AF65-F5344CB8AC3E}">
        <p14:creationId xmlns:p14="http://schemas.microsoft.com/office/powerpoint/2010/main" val="590612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Auditing: the rise of a profession (chapter 1-5)</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Professional training in the U.S. was based on apprenticeship.</a:t>
            </a:r>
          </a:p>
          <a:p>
            <a:r>
              <a:rPr lang="en-US" sz="2400" dirty="0">
                <a:latin typeface="Times New Roman" panose="02020603050405020304" pitchFamily="18" charset="0"/>
                <a:cs typeface="Times New Roman" panose="02020603050405020304" pitchFamily="18" charset="0"/>
              </a:rPr>
              <a:t>The </a:t>
            </a:r>
            <a:r>
              <a:rPr lang="en-US" sz="2400" dirty="0" err="1">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turn of the 20</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professional accountants probably spent about half their time on auditing, usually a “detailed” audit reviewing every transaction. </a:t>
            </a:r>
          </a:p>
          <a:p>
            <a:r>
              <a:rPr lang="en-US" sz="2400" dirty="0">
                <a:latin typeface="Times New Roman" panose="02020603050405020304" pitchFamily="18" charset="0"/>
                <a:cs typeface="Times New Roman" panose="02020603050405020304" pitchFamily="18" charset="0"/>
              </a:rPr>
              <a:t>By 1900 the balance sheet audit was common, checking all items on the balance sheet (cash, inventory, fixed assets, aging accounts receivable and estimating bad debts, etc.). In addition to bankers and other lenders, stockholders became more interested in audit reports. Auditing earnings numbers became more important over time.</a:t>
            </a:r>
          </a:p>
        </p:txBody>
      </p:sp>
      <p:sp>
        <p:nvSpPr>
          <p:cNvPr id="4" name="Rectangle 3"/>
          <p:cNvSpPr/>
          <p:nvPr/>
        </p:nvSpPr>
        <p:spPr>
          <a:xfrm>
            <a:off x="3852437"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val="26909049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What so difficult about setting financial accounting standards? (Supplement c-7)</a:t>
            </a:r>
            <a:endParaRPr lang="en-US" dirty="0"/>
          </a:p>
        </p:txBody>
      </p:sp>
      <p:sp>
        <p:nvSpPr>
          <p:cNvPr id="3" name="Content Placeholder 2"/>
          <p:cNvSpPr>
            <a:spLocks noGrp="1"/>
          </p:cNvSpPr>
          <p:nvPr>
            <p:ph idx="1"/>
          </p:nvPr>
        </p:nvSpPr>
        <p:spPr/>
        <p:txBody>
          <a:bodyPr>
            <a:normAutofit fontScale="77500" lnSpcReduction="20000"/>
          </a:bodyPr>
          <a:lstStyle/>
          <a:p>
            <a:r>
              <a:rPr lang="en-US" sz="2400" dirty="0">
                <a:latin typeface="Times New Roman" panose="02020603050405020304" pitchFamily="18" charset="0"/>
                <a:cs typeface="Times New Roman" panose="02020603050405020304" pitchFamily="18" charset="0"/>
              </a:rPr>
              <a:t>Most countries adopted (or in the process of adopting) IASB standards. The US is a holdout, claiming better standards.</a:t>
            </a:r>
          </a:p>
          <a:p>
            <a:r>
              <a:rPr lang="en-US" sz="2400" dirty="0">
                <a:latin typeface="Times New Roman" panose="02020603050405020304" pitchFamily="18" charset="0"/>
                <a:cs typeface="Times New Roman" panose="02020603050405020304" pitchFamily="18" charset="0"/>
              </a:rPr>
              <a:t>International GAAP tends to principles based, focusing on accounting and reporting objectives of a particular topic. US GAAP tends to be rules based, resulting in longer and more complex standards (lease accounting is the most cited example).</a:t>
            </a:r>
          </a:p>
          <a:p>
            <a:r>
              <a:rPr lang="en-US" sz="2400" dirty="0">
                <a:latin typeface="Times New Roman" panose="02020603050405020304" pitchFamily="18" charset="0"/>
                <a:cs typeface="Times New Roman" panose="02020603050405020304" pitchFamily="18" charset="0"/>
              </a:rPr>
              <a:t>The SEC generally prefers foreign corporations listed on American exchanges to use US GAAP, but can allow foreign companies to report using IASBs (rules change periodically.</a:t>
            </a:r>
          </a:p>
          <a:p>
            <a:r>
              <a:rPr lang="en-US" sz="2400" dirty="0">
                <a:latin typeface="Times New Roman" panose="02020603050405020304" pitchFamily="18" charset="0"/>
                <a:cs typeface="Times New Roman" panose="02020603050405020304" pitchFamily="18" charset="0"/>
              </a:rPr>
              <a:t>The process of reconciling US to IASB GAAP issue by issue is called convergence. </a:t>
            </a:r>
          </a:p>
        </p:txBody>
      </p:sp>
    </p:spTree>
    <p:extLst>
      <p:ext uri="{BB962C8B-B14F-4D97-AF65-F5344CB8AC3E}">
        <p14:creationId xmlns:p14="http://schemas.microsoft.com/office/powerpoint/2010/main" val="14588238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What so difficult about setting financial accounting standards? (Supplement c-8)</a:t>
            </a:r>
            <a:endParaRPr lang="en-US" dirty="0"/>
          </a:p>
        </p:txBody>
      </p:sp>
      <p:sp>
        <p:nvSpPr>
          <p:cNvPr id="7" name="Content Placeholder 6"/>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Futures accounting standards issues will be on controversial topics that reappear every few years, such as pensions, derivatives including stock options, and market value.</a:t>
            </a:r>
          </a:p>
          <a:p>
            <a:r>
              <a:rPr lang="en-US" sz="2400" dirty="0">
                <a:latin typeface="Times New Roman" panose="02020603050405020304" pitchFamily="18" charset="0"/>
                <a:cs typeface="Times New Roman" panose="02020603050405020304" pitchFamily="18" charset="0"/>
              </a:rPr>
              <a:t>How financial information is reported will change; historically this has meant more disclosures in notes and MD&amp;A and this process is expected to continue. </a:t>
            </a:r>
          </a:p>
          <a:p>
            <a:r>
              <a:rPr lang="en-US" sz="2400" dirty="0">
                <a:latin typeface="Times New Roman" panose="02020603050405020304" pitchFamily="18" charset="0"/>
                <a:cs typeface="Times New Roman" panose="02020603050405020304" pitchFamily="18" charset="0"/>
              </a:rPr>
              <a:t>New issues are expected based on changing technologies, new procedures and industries.</a:t>
            </a:r>
          </a:p>
        </p:txBody>
      </p:sp>
    </p:spTree>
    <p:extLst>
      <p:ext uri="{BB962C8B-B14F-4D97-AF65-F5344CB8AC3E}">
        <p14:creationId xmlns:p14="http://schemas.microsoft.com/office/powerpoint/2010/main" val="10745843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6-1)</a:t>
            </a:r>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The 1990s saw the US reemerge as the dominant economic (after the Japanese crash) and political power (after the breakup of the Soviet Union) in the world. A decade of economic growth, high tech innovation, and new problems emerged. Y2K on the other hand was a dud.</a:t>
            </a:r>
          </a:p>
          <a:p>
            <a:r>
              <a:rPr lang="en-US" sz="2400" dirty="0">
                <a:latin typeface="Times New Roman" panose="02020603050405020304" pitchFamily="18" charset="0"/>
                <a:cs typeface="Times New Roman" panose="02020603050405020304" pitchFamily="18" charset="0"/>
              </a:rPr>
              <a:t>Executive salaries exploded thanks in part to favorable stock options accounting rules, regulation and encouragement from finance research.</a:t>
            </a:r>
          </a:p>
          <a:p>
            <a:r>
              <a:rPr lang="en-US" sz="2400" dirty="0">
                <a:latin typeface="Times New Roman" panose="02020603050405020304" pitchFamily="18" charset="0"/>
                <a:cs typeface="Times New Roman" panose="02020603050405020304" pitchFamily="18" charset="0"/>
              </a:rPr>
              <a:t>Accounting manipulation also exploded as the stock bubble (and exec salaries) expanded.</a:t>
            </a:r>
          </a:p>
        </p:txBody>
      </p:sp>
    </p:spTree>
    <p:extLst>
      <p:ext uri="{BB962C8B-B14F-4D97-AF65-F5344CB8AC3E}">
        <p14:creationId xmlns:p14="http://schemas.microsoft.com/office/powerpoint/2010/main" val="389676719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6-2)</a:t>
            </a:r>
            <a:endParaRPr lang="en-US" dirty="0"/>
          </a:p>
        </p:txBody>
      </p:sp>
      <p:sp>
        <p:nvSpPr>
          <p:cNvPr id="3" name="Content Placeholder 2"/>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Information technology expanded thanks to Moore’s Law, the internet, low-cost PCs, deregulated telecoms, and substantial innovation. Once again, “this time it’s different”: the market will go up, up </a:t>
            </a:r>
            <a:r>
              <a:rPr lang="en-US" sz="2400" dirty="0" err="1">
                <a:latin typeface="Times New Roman" panose="02020603050405020304" pitchFamily="18" charset="0"/>
                <a:cs typeface="Times New Roman" panose="02020603050405020304" pitchFamily="18" charset="0"/>
              </a:rPr>
              <a:t>up</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NASDAQ peaked at 5049 in March 2000. Over 6 months, the index dropped almost 80%. The tech bubble had popped. Tech and other over-extended companies failed in mass.</a:t>
            </a:r>
          </a:p>
        </p:txBody>
      </p:sp>
    </p:spTree>
    <p:extLst>
      <p:ext uri="{BB962C8B-B14F-4D97-AF65-F5344CB8AC3E}">
        <p14:creationId xmlns:p14="http://schemas.microsoft.com/office/powerpoint/2010/main" val="30395940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6-3)</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Enron imploded in 2000, declaring bankruptcy in December. Executives cashed out early; employees were fired; Congressional hearings started before the end of the year.</a:t>
            </a:r>
          </a:p>
          <a:p>
            <a:r>
              <a:rPr lang="en-US" sz="2400" dirty="0">
                <a:latin typeface="Times New Roman" panose="02020603050405020304" pitchFamily="18" charset="0"/>
                <a:cs typeface="Times New Roman" panose="02020603050405020304" pitchFamily="18" charset="0"/>
              </a:rPr>
              <a:t>Enron had the full-sleaze package: executive compensation excesses encouraging fraud, particularly unscrupulous leaders, an accommodating board of directors, auditor, investment banks, and regulators; plus a seemingly intimidated media, financial analysts, and investment advisors. President Bush called Chairman Lay “Kenny Boy.” </a:t>
            </a:r>
          </a:p>
          <a:p>
            <a:r>
              <a:rPr lang="en-US" sz="2400" dirty="0">
                <a:latin typeface="Times New Roman" panose="02020603050405020304" pitchFamily="18" charset="0"/>
                <a:cs typeface="Times New Roman" panose="02020603050405020304" pitchFamily="18" charset="0"/>
              </a:rPr>
              <a:t>Because so many Enron executives were convicted and jailed, it’s easy to claim fraud and other illegal acts.</a:t>
            </a:r>
          </a:p>
        </p:txBody>
      </p:sp>
    </p:spTree>
    <p:extLst>
      <p:ext uri="{BB962C8B-B14F-4D97-AF65-F5344CB8AC3E}">
        <p14:creationId xmlns:p14="http://schemas.microsoft.com/office/powerpoint/2010/main" val="33962362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6-4)</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When natural gas was deregulated, Enron became the leader in gas trading, using every possible trick to maximize revenue and smooth earnings. (Traders were paid based on success, not ethics.)</a:t>
            </a:r>
          </a:p>
          <a:p>
            <a:r>
              <a:rPr lang="en-US" sz="2400" dirty="0">
                <a:latin typeface="Times New Roman" panose="02020603050405020304" pitchFamily="18" charset="0"/>
                <a:cs typeface="Times New Roman" panose="02020603050405020304" pitchFamily="18" charset="0"/>
              </a:rPr>
              <a:t>Beyond trading, Enron used three forms of manipulation: derivatives, special purpose entities (SPEs), and market values. This is critical primarily because these issues still exist as problematic—despite a couple of decades of new regulations and accounting standards. </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916115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6-5)</a:t>
            </a:r>
            <a:endParaRPr lang="en-US" dirty="0"/>
          </a:p>
        </p:txBody>
      </p:sp>
      <p:sp>
        <p:nvSpPr>
          <p:cNvPr id="3" name="Content Placeholder 2"/>
          <p:cNvSpPr>
            <a:spLocks noGrp="1"/>
          </p:cNvSpPr>
          <p:nvPr>
            <p:ph idx="1"/>
          </p:nvPr>
        </p:nvSpPr>
        <p:spPr/>
        <p:txBody>
          <a:bodyPr>
            <a:normAutofit fontScale="70000" lnSpcReduction="20000"/>
          </a:bodyPr>
          <a:lstStyle/>
          <a:p>
            <a:r>
              <a:rPr lang="en-US" sz="2400" dirty="0">
                <a:latin typeface="Times New Roman" panose="02020603050405020304" pitchFamily="18" charset="0"/>
                <a:cs typeface="Times New Roman" panose="02020603050405020304" pitchFamily="18" charset="0"/>
              </a:rPr>
              <a:t>Derivatives started with gas trading, using forwards, futures, and others. Trading expanded, including electricity. It violated multiple laws in California electric trades and forced utilities into bankruptcy. (Its expertise was in manipulation, not sophistication. </a:t>
            </a:r>
          </a:p>
          <a:p>
            <a:r>
              <a:rPr lang="en-US" sz="2400" dirty="0">
                <a:latin typeface="Times New Roman" panose="02020603050405020304" pitchFamily="18" charset="0"/>
                <a:cs typeface="Times New Roman" panose="02020603050405020304" pitchFamily="18" charset="0"/>
              </a:rPr>
              <a:t>Unfortunately, derivatives-based trading was not viewed highly by the market (that is, PE ratios remained low). </a:t>
            </a:r>
          </a:p>
          <a:p>
            <a:r>
              <a:rPr lang="en-US" sz="2400" dirty="0">
                <a:latin typeface="Times New Roman" panose="02020603050405020304" pitchFamily="18" charset="0"/>
                <a:cs typeface="Times New Roman" panose="02020603050405020304" pitchFamily="18" charset="0"/>
              </a:rPr>
              <a:t>Consequently, Enron claimed to a high tech business and ineptly acquired companies in various industries and countries.</a:t>
            </a:r>
          </a:p>
          <a:p>
            <a:r>
              <a:rPr lang="en-US" sz="2400" dirty="0">
                <a:latin typeface="Times New Roman" panose="02020603050405020304" pitchFamily="18" charset="0"/>
                <a:cs typeface="Times New Roman" panose="02020603050405020304" pitchFamily="18" charset="0"/>
              </a:rPr>
              <a:t>Speculation resulted in big gains and sometimes big losses. The losses were hidden, partly to smooth income against large gains (e.g., “prudency reserves”), partly through illicit activities using other derivatives, SPEs or other tricks.</a:t>
            </a:r>
          </a:p>
        </p:txBody>
      </p:sp>
    </p:spTree>
    <p:extLst>
      <p:ext uri="{BB962C8B-B14F-4D97-AF65-F5344CB8AC3E}">
        <p14:creationId xmlns:p14="http://schemas.microsoft.com/office/powerpoint/2010/main" val="8500019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6-6)</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Long-term gas trading contracts, usually valued at historical cost (spreading revenues and income over the contract life roughly matching cash flows), were stated at market (often “mark-to-model” that would front-load profits or write up or down assets for some level of profit.</a:t>
            </a:r>
          </a:p>
          <a:p>
            <a:r>
              <a:rPr lang="en-US" sz="2400" dirty="0">
                <a:latin typeface="Times New Roman" panose="02020603050405020304" pitchFamily="18" charset="0"/>
                <a:cs typeface="Times New Roman" panose="02020603050405020304" pitchFamily="18" charset="0"/>
              </a:rPr>
              <a:t>Enron executive Jeff Skilling got permission from the SEC for limited use of market values, then applied market values to multiple asset categories for illicit purposes. This enhanced the ability to manipulate.</a:t>
            </a:r>
          </a:p>
        </p:txBody>
      </p:sp>
    </p:spTree>
    <p:extLst>
      <p:ext uri="{BB962C8B-B14F-4D97-AF65-F5344CB8AC3E}">
        <p14:creationId xmlns:p14="http://schemas.microsoft.com/office/powerpoint/2010/main" val="105220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6-7)</a:t>
            </a:r>
          </a:p>
        </p:txBody>
      </p:sp>
      <p:sp>
        <p:nvSpPr>
          <p:cNvPr id="6" name="Content Placeholder 5"/>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Assets and liabilities can be transferred to separate legal entities (special purpose entities or SPEs). The SPE can be used for specific tasks while isolating financial risks.</a:t>
            </a:r>
          </a:p>
          <a:p>
            <a:r>
              <a:rPr lang="en-US" sz="2400" dirty="0">
                <a:latin typeface="Times New Roman" panose="02020603050405020304" pitchFamily="18" charset="0"/>
                <a:cs typeface="Times New Roman" panose="02020603050405020304" pitchFamily="18" charset="0"/>
              </a:rPr>
              <a:t>Andrew </a:t>
            </a:r>
            <a:r>
              <a:rPr lang="en-US" sz="2400" dirty="0" err="1">
                <a:latin typeface="Times New Roman" panose="02020603050405020304" pitchFamily="18" charset="0"/>
                <a:cs typeface="Times New Roman" panose="02020603050405020304" pitchFamily="18" charset="0"/>
              </a:rPr>
              <a:t>Fastow</a:t>
            </a:r>
            <a:r>
              <a:rPr lang="en-US" sz="2400" dirty="0">
                <a:latin typeface="Times New Roman" panose="02020603050405020304" pitchFamily="18" charset="0"/>
                <a:cs typeface="Times New Roman" panose="02020603050405020304" pitchFamily="18" charset="0"/>
              </a:rPr>
              <a:t> was hired as a SPE specialist. He proved to be a crook in his own right. He provided thousands of SPEs, many illusory to provide whatever income, liability reduction or other action desired by management. </a:t>
            </a:r>
          </a:p>
          <a:p>
            <a:r>
              <a:rPr lang="en-US" sz="2400" dirty="0">
                <a:latin typeface="Times New Roman" panose="02020603050405020304" pitchFamily="18" charset="0"/>
                <a:cs typeface="Times New Roman" panose="02020603050405020304" pitchFamily="18" charset="0"/>
              </a:rPr>
              <a:t>As Enron ineptly moved into other industries (such as telecom-Enron Broadband and international through Enron Development), </a:t>
            </a:r>
            <a:r>
              <a:rPr lang="en-US" sz="2400" dirty="0" err="1">
                <a:latin typeface="Times New Roman" panose="02020603050405020304" pitchFamily="18" charset="0"/>
                <a:cs typeface="Times New Roman" panose="02020603050405020304" pitchFamily="18" charset="0"/>
              </a:rPr>
              <a:t>Fastow</a:t>
            </a:r>
            <a:r>
              <a:rPr lang="en-US" sz="2400" dirty="0">
                <a:latin typeface="Times New Roman" panose="02020603050405020304" pitchFamily="18" charset="0"/>
                <a:cs typeface="Times New Roman" panose="02020603050405020304" pitchFamily="18" charset="0"/>
              </a:rPr>
              <a:t> would cover the incompetent moves through SPEs. He enriched himself and colleagues at Enron’s expense.</a:t>
            </a:r>
          </a:p>
        </p:txBody>
      </p:sp>
    </p:spTree>
    <p:extLst>
      <p:ext uri="{BB962C8B-B14F-4D97-AF65-F5344CB8AC3E}">
        <p14:creationId xmlns:p14="http://schemas.microsoft.com/office/powerpoint/2010/main" val="176064257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6-8)</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SPEs had the major advantage of being off-balance-sheet, basically not requiring disclosure.</a:t>
            </a:r>
          </a:p>
          <a:p>
            <a:r>
              <a:rPr lang="en-US" sz="2400" dirty="0">
                <a:latin typeface="Times New Roman" panose="02020603050405020304" pitchFamily="18" charset="0"/>
                <a:cs typeface="Times New Roman" panose="02020603050405020304" pitchFamily="18" charset="0"/>
              </a:rPr>
              <a:t>Infamous SPEs included Cactus, JEDI, LJM, and Raptor.</a:t>
            </a:r>
          </a:p>
          <a:p>
            <a:r>
              <a:rPr lang="en-US" sz="2400" dirty="0">
                <a:latin typeface="Times New Roman" panose="02020603050405020304" pitchFamily="18" charset="0"/>
                <a:cs typeface="Times New Roman" panose="02020603050405020304" pitchFamily="18" charset="0"/>
              </a:rPr>
              <a:t>The board waved conflict-of-interest problems and auditor Arthur Andersen approved. </a:t>
            </a:r>
            <a:r>
              <a:rPr lang="en-US" sz="2400" dirty="0" err="1">
                <a:latin typeface="Times New Roman" panose="02020603050405020304" pitchFamily="18" charset="0"/>
                <a:cs typeface="Times New Roman" panose="02020603050405020304" pitchFamily="18" charset="0"/>
              </a:rPr>
              <a:t>Fastow</a:t>
            </a:r>
            <a:r>
              <a:rPr lang="en-US" sz="2400" dirty="0">
                <a:latin typeface="Times New Roman" panose="02020603050405020304" pitchFamily="18" charset="0"/>
                <a:cs typeface="Times New Roman" panose="02020603050405020304" pitchFamily="18" charset="0"/>
              </a:rPr>
              <a:t> went too far even for Andersen and Enron was forced to restate earnings. Bankruptcy followed at the end of 2001. </a:t>
            </a:r>
          </a:p>
          <a:p>
            <a:r>
              <a:rPr lang="en-US" sz="2400" dirty="0" err="1">
                <a:latin typeface="Times New Roman" panose="02020603050405020304" pitchFamily="18" charset="0"/>
                <a:cs typeface="Times New Roman" panose="02020603050405020304" pitchFamily="18" charset="0"/>
              </a:rPr>
              <a:t>Fastow</a:t>
            </a:r>
            <a:r>
              <a:rPr lang="en-US" sz="2400" dirty="0">
                <a:latin typeface="Times New Roman" panose="02020603050405020304" pitchFamily="18" charset="0"/>
                <a:cs typeface="Times New Roman" panose="02020603050405020304" pitchFamily="18" charset="0"/>
              </a:rPr>
              <a:t> was fired and soon jailed. Congressional hearings followed, then </a:t>
            </a:r>
            <a:r>
              <a:rPr lang="en-US" sz="2400" dirty="0" err="1">
                <a:latin typeface="Times New Roman" panose="02020603050405020304" pitchFamily="18" charset="0"/>
                <a:cs typeface="Times New Roman" panose="02020603050405020304" pitchFamily="18" charset="0"/>
              </a:rPr>
              <a:t>executiveindictments</a:t>
            </a:r>
            <a:r>
              <a:rPr lang="en-US" sz="2400" dirty="0">
                <a:latin typeface="Times New Roman" panose="02020603050405020304" pitchFamily="18" charset="0"/>
                <a:cs typeface="Times New Roman" panose="02020603050405020304" pitchFamily="18" charset="0"/>
              </a:rPr>
              <a:t> and convictions. </a:t>
            </a:r>
          </a:p>
        </p:txBody>
      </p:sp>
    </p:spTree>
    <p:extLst>
      <p:ext uri="{BB962C8B-B14F-4D97-AF65-F5344CB8AC3E}">
        <p14:creationId xmlns:p14="http://schemas.microsoft.com/office/powerpoint/2010/main" val="1097288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Auditing: the rise of a profession (chapter 1-6)</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As English investors found opportunities in America, their auditors set up shop; e.g., Price Waterhouse in New York in 1890.</a:t>
            </a:r>
          </a:p>
          <a:p>
            <a:r>
              <a:rPr lang="en-US" sz="2400" dirty="0">
                <a:latin typeface="Times New Roman" panose="02020603050405020304" pitchFamily="18" charset="0"/>
                <a:cs typeface="Times New Roman" panose="02020603050405020304" pitchFamily="18" charset="0"/>
              </a:rPr>
              <a:t>American industry was gigantic by then and American auditors adopted standards similar to British counterparts.</a:t>
            </a:r>
          </a:p>
          <a:p>
            <a:r>
              <a:rPr lang="en-US" sz="2400" dirty="0">
                <a:latin typeface="Times New Roman" panose="02020603050405020304" pitchFamily="18" charset="0"/>
                <a:cs typeface="Times New Roman" panose="02020603050405020304" pitchFamily="18" charset="0"/>
              </a:rPr>
              <a:t>State licensing of auditors started with New York in 1896. By the 1920s all states had CPA license requirements, including written exams and experience. Except for CPA licensing, little regulation existed and audit requirements set by audited companies.</a:t>
            </a:r>
          </a:p>
        </p:txBody>
      </p:sp>
    </p:spTree>
    <p:extLst>
      <p:ext uri="{BB962C8B-B14F-4D97-AF65-F5344CB8AC3E}">
        <p14:creationId xmlns:p14="http://schemas.microsoft.com/office/powerpoint/2010/main" val="55982195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6-9)</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Andersen indictments followed, which put the company out of business.</a:t>
            </a:r>
          </a:p>
          <a:p>
            <a:r>
              <a:rPr lang="en-US" sz="2400" dirty="0">
                <a:latin typeface="Times New Roman" panose="02020603050405020304" pitchFamily="18" charset="0"/>
                <a:cs typeface="Times New Roman" panose="02020603050405020304" pitchFamily="18" charset="0"/>
              </a:rPr>
              <a:t>Because of the tech bubble collapse, many companies failed, identifying ongoing fraud.</a:t>
            </a:r>
          </a:p>
          <a:p>
            <a:r>
              <a:rPr lang="en-US" sz="2400" dirty="0">
                <a:latin typeface="Times New Roman" panose="02020603050405020304" pitchFamily="18" charset="0"/>
                <a:cs typeface="Times New Roman" panose="02020603050405020304" pitchFamily="18" charset="0"/>
              </a:rPr>
              <a:t>The biggest failure was WorldCom, a company even bigger than Enron. The reason was simplistic fraud, mainly capitalizing operating expenses.</a:t>
            </a:r>
          </a:p>
          <a:p>
            <a:r>
              <a:rPr lang="en-US" sz="2400" dirty="0">
                <a:latin typeface="Times New Roman" panose="02020603050405020304" pitchFamily="18" charset="0"/>
                <a:cs typeface="Times New Roman" panose="02020603050405020304" pitchFamily="18" charset="0"/>
              </a:rPr>
              <a:t>Other major failures (with accounting fraud) were Global Crossing, Tyco, and Adelphia. Hundreds of companies issued earnings restatements, including GE, eBay, Sears, AIG, and Time Warner.</a:t>
            </a:r>
          </a:p>
          <a:p>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18908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6-10)</a:t>
            </a:r>
            <a:endParaRPr lang="en-US" dirty="0"/>
          </a:p>
        </p:txBody>
      </p:sp>
      <p:sp>
        <p:nvSpPr>
          <p:cNvPr id="3" name="Content Placeholder 2"/>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Almost immediately after Enron’s bankruptcy, Congress held multiple hearings, demonstrating systemic accounting fraud at Enron and many other companies. Attempts are reform were written up, but not passed.</a:t>
            </a:r>
          </a:p>
          <a:p>
            <a:r>
              <a:rPr lang="en-US" sz="2400" dirty="0">
                <a:latin typeface="Times New Roman" panose="02020603050405020304" pitchFamily="18" charset="0"/>
                <a:cs typeface="Times New Roman" panose="02020603050405020304" pitchFamily="18" charset="0"/>
              </a:rPr>
              <a:t>Then WorldCom failed, the new largest bankruptcy in American history and within days the Sarbanes-Oxley Act was passed (mid-2002). This was a massive reform bill, the first since the Securities Acts of the 1930s. </a:t>
            </a:r>
          </a:p>
        </p:txBody>
      </p:sp>
    </p:spTree>
    <p:extLst>
      <p:ext uri="{BB962C8B-B14F-4D97-AF65-F5344CB8AC3E}">
        <p14:creationId xmlns:p14="http://schemas.microsoft.com/office/powerpoint/2010/main" val="377658887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6-11)</a:t>
            </a:r>
            <a:endParaRPr lang="en-US" dirty="0"/>
          </a:p>
        </p:txBody>
      </p:sp>
      <p:sp>
        <p:nvSpPr>
          <p:cNvPr id="3" name="Content Placeholder 2"/>
          <p:cNvSpPr>
            <a:spLocks noGrp="1"/>
          </p:cNvSpPr>
          <p:nvPr>
            <p:ph idx="1"/>
          </p:nvPr>
        </p:nvSpPr>
        <p:spPr/>
        <p:txBody>
          <a:bodyPr>
            <a:normAutofit fontScale="92500"/>
          </a:bodyPr>
          <a:lstStyle/>
          <a:p>
            <a:r>
              <a:rPr lang="en-US" sz="2400" dirty="0">
                <a:latin typeface="Times New Roman" panose="02020603050405020304" pitchFamily="18" charset="0"/>
                <a:cs typeface="Times New Roman" panose="02020603050405020304" pitchFamily="18" charset="0"/>
              </a:rPr>
              <a:t>Sarbanes-Oxley (SOX) stressed certain features, including corporate governance, internal control, the regulation of audits, and regulatory budgets.</a:t>
            </a:r>
          </a:p>
          <a:p>
            <a:r>
              <a:rPr lang="en-US" sz="2400" dirty="0">
                <a:latin typeface="Times New Roman" panose="02020603050405020304" pitchFamily="18" charset="0"/>
                <a:cs typeface="Times New Roman" panose="02020603050405020304" pitchFamily="18" charset="0"/>
              </a:rPr>
              <a:t>SOX regulations created the PCAOB, required internal control reports, and called for study of exchange and accounting issues.</a:t>
            </a:r>
          </a:p>
          <a:p>
            <a:r>
              <a:rPr lang="en-US" sz="2400" dirty="0">
                <a:latin typeface="Times New Roman" panose="02020603050405020304" pitchFamily="18" charset="0"/>
                <a:cs typeface="Times New Roman" panose="02020603050405020304" pitchFamily="18" charset="0"/>
              </a:rPr>
              <a:t>Soon after SOX, HealthSouth blew up into another accounting scandal; additional problems surfaced at AIG, Fannie Mae and Freddie Mac, and Citigroup.</a:t>
            </a:r>
          </a:p>
        </p:txBody>
      </p:sp>
    </p:spTree>
    <p:extLst>
      <p:ext uri="{BB962C8B-B14F-4D97-AF65-F5344CB8AC3E}">
        <p14:creationId xmlns:p14="http://schemas.microsoft.com/office/powerpoint/2010/main" val="117109992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6-12)</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The SEC issued new rules on SPEs and </a:t>
            </a:r>
            <a:r>
              <a:rPr lang="en-US" sz="2400" dirty="0" err="1">
                <a:latin typeface="Times New Roman" panose="02020603050405020304" pitchFamily="18" charset="0"/>
                <a:cs typeface="Times New Roman" panose="02020603050405020304" pitchFamily="18" charset="0"/>
              </a:rPr>
              <a:t>othr</a:t>
            </a:r>
            <a:r>
              <a:rPr lang="en-US" sz="2400" dirty="0">
                <a:latin typeface="Times New Roman" panose="02020603050405020304" pitchFamily="18" charset="0"/>
                <a:cs typeface="Times New Roman" panose="02020603050405020304" pitchFamily="18" charset="0"/>
              </a:rPr>
              <a:t> off-balance-sheet items, while the FASB issued standard 123R requiring expensing of stock option compensation expense, market values, and derivatives.</a:t>
            </a:r>
          </a:p>
          <a:p>
            <a:r>
              <a:rPr lang="en-US" sz="2400" dirty="0">
                <a:latin typeface="Times New Roman" panose="02020603050405020304" pitchFamily="18" charset="0"/>
                <a:cs typeface="Times New Roman" panose="02020603050405020304" pitchFamily="18" charset="0"/>
              </a:rPr>
              <a:t>Financial failure, a regular feature of US banking, was coming. Easy credit for mortgages, fueled by excess cash, the use of collateralized mortgage obligations (CDOs, a type of structured finance), and the Community Reinvestment Act and other federal actions, was building—the first “trillion-dollar scandal.”</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79630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6-13)</a:t>
            </a:r>
            <a:endParaRPr lang="en-US" dirty="0"/>
          </a:p>
        </p:txBody>
      </p:sp>
      <p:sp>
        <p:nvSpPr>
          <p:cNvPr id="3" name="Content Placeholder 2"/>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As real estate markets heated up, investment banks cranked out the CMOs and predatory lending practices expanded. The market collapsed once house prices started down.</a:t>
            </a:r>
          </a:p>
          <a:p>
            <a:r>
              <a:rPr lang="en-US" sz="2400" dirty="0">
                <a:latin typeface="Times New Roman" panose="02020603050405020304" pitchFamily="18" charset="0"/>
                <a:cs typeface="Times New Roman" panose="02020603050405020304" pitchFamily="18" charset="0"/>
              </a:rPr>
              <a:t>In March 2008 the Fed and Treasury bailed out Bear Stearns (allowing JP Morgan to acquire the failing investment bank. </a:t>
            </a:r>
          </a:p>
          <a:p>
            <a:r>
              <a:rPr lang="en-US" sz="2400" dirty="0">
                <a:latin typeface="Times New Roman" panose="02020603050405020304" pitchFamily="18" charset="0"/>
                <a:cs typeface="Times New Roman" panose="02020603050405020304" pitchFamily="18" charset="0"/>
              </a:rPr>
              <a:t>Later that year Fannie and Freddie were taken over the </a:t>
            </a:r>
            <a:r>
              <a:rPr lang="en-US" sz="2400" dirty="0" err="1">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government.</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17984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6-14)</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The big crisis event was the failure of Lehman Brothers, the new biggest failure in US history. This time, the world’s banking system could have collapsed. Credit markets froze, beginning with money market funds.</a:t>
            </a:r>
          </a:p>
          <a:p>
            <a:r>
              <a:rPr lang="en-US" sz="2400" dirty="0">
                <a:latin typeface="Times New Roman" panose="02020603050405020304" pitchFamily="18" charset="0"/>
                <a:cs typeface="Times New Roman" panose="02020603050405020304" pitchFamily="18" charset="0"/>
              </a:rPr>
              <a:t>In crisis mode, the Fed, Treasury and others spend trillions to avoid total financial collapse. Big events included TARP (allowing the Treasury to put equity in the banking system) and multi-trillions of Federal Reserve cash to support multiple financial markets. AIG was a big winner (along with AIG’s creditors including Goldman Sachs).</a:t>
            </a:r>
          </a:p>
        </p:txBody>
      </p:sp>
    </p:spTree>
    <p:extLst>
      <p:ext uri="{BB962C8B-B14F-4D97-AF65-F5344CB8AC3E}">
        <p14:creationId xmlns:p14="http://schemas.microsoft.com/office/powerpoint/2010/main" val="39963198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6-15)</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The Great Depression started at the end of 2007 and continued through early 2009 (a lagging indicator, unemployment continued up long after that).</a:t>
            </a:r>
          </a:p>
          <a:p>
            <a:r>
              <a:rPr lang="en-US" sz="2400" dirty="0">
                <a:latin typeface="Times New Roman" panose="02020603050405020304" pitchFamily="18" charset="0"/>
                <a:cs typeface="Times New Roman" panose="02020603050405020304" pitchFamily="18" charset="0"/>
              </a:rPr>
              <a:t>A stimulus package under new President Obama provided some relief, but was cancelled when Republicans regained control of Congress in 2010.</a:t>
            </a:r>
          </a:p>
          <a:p>
            <a:r>
              <a:rPr lang="en-US" sz="2400" dirty="0">
                <a:latin typeface="Times New Roman" panose="02020603050405020304" pitchFamily="18" charset="0"/>
                <a:cs typeface="Times New Roman" panose="02020603050405020304" pitchFamily="18" charset="0"/>
              </a:rPr>
              <a:t>Hearings and regulatory proposals followed. The major reform bill, Dodd-Frank was passed in 2010. It included a Consumer Financial Protection Agency, plus enhanced regulations on bank lending, derivatives, private equity and hedge funds, executive pay, and potential emergency powers for regulators.</a:t>
            </a:r>
          </a:p>
        </p:txBody>
      </p:sp>
    </p:spTree>
    <p:extLst>
      <p:ext uri="{BB962C8B-B14F-4D97-AF65-F5344CB8AC3E}">
        <p14:creationId xmlns:p14="http://schemas.microsoft.com/office/powerpoint/2010/main" val="137936383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6-16)</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Fannie and Freddie were left out of the bill and still under federal conservatorship.</a:t>
            </a:r>
          </a:p>
          <a:p>
            <a:r>
              <a:rPr lang="en-US" sz="2400" dirty="0">
                <a:latin typeface="Times New Roman" panose="02020603050405020304" pitchFamily="18" charset="0"/>
                <a:cs typeface="Times New Roman" panose="02020603050405020304" pitchFamily="18" charset="0"/>
              </a:rPr>
              <a:t>Bank capital requirements have been determined by various Basel Accords, which reduced capital requirements before </a:t>
            </a:r>
            <a:r>
              <a:rPr lang="en-US" sz="2400" dirty="0" err="1">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subprime meltdown. Capital requirements were raised in 2010 (Basel III).</a:t>
            </a:r>
          </a:p>
          <a:p>
            <a:r>
              <a:rPr lang="en-US" sz="2400" dirty="0">
                <a:latin typeface="Times New Roman" panose="02020603050405020304" pitchFamily="18" charset="0"/>
                <a:cs typeface="Times New Roman" panose="02020603050405020304" pitchFamily="18" charset="0"/>
              </a:rPr>
              <a:t>The US banking crisis was detrimental to financial systems across the world, from Germany to Iceland. Too many bought the investment graded CMOs, apparently unable to distinguish AAA-rated CMOs from US Treasuries.</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224360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The tech bubble to subprime meltdown (chapter 6-17)</a:t>
            </a:r>
            <a:endParaRPr lang="en-US" dirty="0"/>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European crises happened to the “PIIGS” (Portugal, Ireland, Italy, Greece, and Spain), the weakest of the EU countries. The major crisis was Greece, which required a bailout (including forced austerity and a deepening depression).</a:t>
            </a:r>
          </a:p>
          <a:p>
            <a:r>
              <a:rPr lang="en-US" sz="2400" dirty="0">
                <a:latin typeface="Times New Roman" panose="02020603050405020304" pitchFamily="18" charset="0"/>
                <a:cs typeface="Times New Roman" panose="02020603050405020304" pitchFamily="18" charset="0"/>
              </a:rPr>
              <a:t>Britain and other countries moved to fiscal austerity.</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483095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Information technology (supplement d-1)</a:t>
            </a:r>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Mass communication started with the Gutenberg printing press; instantaneous messaging with Morse’s telegraph, followed by Bell’s telephone. Then came Marconi’s radio.</a:t>
            </a:r>
          </a:p>
          <a:p>
            <a:r>
              <a:rPr lang="en-US" sz="2400" dirty="0">
                <a:latin typeface="Times New Roman" panose="02020603050405020304" pitchFamily="18" charset="0"/>
                <a:cs typeface="Times New Roman" panose="02020603050405020304" pitchFamily="18" charset="0"/>
              </a:rPr>
              <a:t>Various mechanical calculating machines were attempted as early as the 17</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century. Nineteenth century inventor Charles Babbage developed concepts (and perhaps built a prototype) of a large calculating machine. </a:t>
            </a:r>
          </a:p>
          <a:p>
            <a:r>
              <a:rPr lang="en-US" sz="2400" dirty="0">
                <a:latin typeface="Times New Roman" panose="02020603050405020304" pitchFamily="18" charset="0"/>
                <a:cs typeface="Times New Roman" panose="02020603050405020304" pitchFamily="18" charset="0"/>
              </a:rPr>
              <a:t> Colleague Ada Lovelace developed the concept of computer programming with punch cards.</a:t>
            </a:r>
          </a:p>
        </p:txBody>
      </p:sp>
    </p:spTree>
    <p:extLst>
      <p:ext uri="{BB962C8B-B14F-4D97-AF65-F5344CB8AC3E}">
        <p14:creationId xmlns:p14="http://schemas.microsoft.com/office/powerpoint/2010/main" val="410814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Auditing: the rise of a profession (chapter 1-7)</a:t>
            </a:r>
            <a:endParaRPr lang="en-US" dirty="0"/>
          </a:p>
        </p:txBody>
      </p:sp>
      <p:sp>
        <p:nvSpPr>
          <p:cNvPr id="3" name="Content Placeholder 2"/>
          <p:cNvSpPr>
            <a:spLocks noGrp="1"/>
          </p:cNvSpPr>
          <p:nvPr>
            <p:ph idx="1"/>
          </p:nvPr>
        </p:nvSpPr>
        <p:spPr/>
        <p:txBody>
          <a:bodyPr>
            <a:normAutofit fontScale="92500"/>
          </a:bodyPr>
          <a:lstStyle/>
          <a:p>
            <a:r>
              <a:rPr lang="en-US" sz="2400" dirty="0">
                <a:latin typeface="Times New Roman" panose="02020603050405020304" pitchFamily="18" charset="0"/>
                <a:cs typeface="Times New Roman" panose="02020603050405020304" pitchFamily="18" charset="0"/>
              </a:rPr>
              <a:t>Some thought was given to federal regulations, including “uniform Accounting” published in 1917 by the Federal Reserve.</a:t>
            </a:r>
          </a:p>
          <a:p>
            <a:r>
              <a:rPr lang="en-US" sz="2400" dirty="0">
                <a:latin typeface="Times New Roman" panose="02020603050405020304" pitchFamily="18" charset="0"/>
                <a:cs typeface="Times New Roman" panose="02020603050405020304" pitchFamily="18" charset="0"/>
              </a:rPr>
              <a:t>FDR’s New Deal brought the SEC and considerable federal regulation of stock markets and business. An AIA (later AICPA) set accounting standards.</a:t>
            </a:r>
          </a:p>
          <a:p>
            <a:r>
              <a:rPr lang="en-US" sz="2400" dirty="0">
                <a:latin typeface="Times New Roman" panose="02020603050405020304" pitchFamily="18" charset="0"/>
                <a:cs typeface="Times New Roman" panose="02020603050405020304" pitchFamily="18" charset="0"/>
              </a:rPr>
              <a:t>The McKesson and Robbins fraud case of the 1930s, audited by Price Waterhouse indicated weak audit requirements and the need for regulation.</a:t>
            </a:r>
          </a:p>
        </p:txBody>
      </p:sp>
    </p:spTree>
    <p:extLst>
      <p:ext uri="{BB962C8B-B14F-4D97-AF65-F5344CB8AC3E}">
        <p14:creationId xmlns:p14="http://schemas.microsoft.com/office/powerpoint/2010/main" val="47416548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Information technology (supplement d-2)</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William Burroughs developed a commercial calculating machine in 1886. Herman Hollerith invented a punch-card tabulating machine used in the 1890 US census. Hollerith’s firm was later acquired by the company becoming IBM.</a:t>
            </a:r>
          </a:p>
          <a:p>
            <a:r>
              <a:rPr lang="en-US" sz="2400" dirty="0">
                <a:latin typeface="Times New Roman" panose="02020603050405020304" pitchFamily="18" charset="0"/>
                <a:cs typeface="Times New Roman" panose="02020603050405020304" pitchFamily="18" charset="0"/>
              </a:rPr>
              <a:t>Giant electro-mechanical computers were built for World War II use, including the ENIAC by John </a:t>
            </a:r>
            <a:r>
              <a:rPr lang="en-US" sz="2400" dirty="0" err="1">
                <a:latin typeface="Times New Roman" panose="02020603050405020304" pitchFamily="18" charset="0"/>
                <a:cs typeface="Times New Roman" panose="02020603050405020304" pitchFamily="18" charset="0"/>
              </a:rPr>
              <a:t>Mauchly</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Presper</a:t>
            </a:r>
            <a:r>
              <a:rPr lang="en-US" sz="2400" dirty="0">
                <a:latin typeface="Times New Roman" panose="02020603050405020304" pitchFamily="18" charset="0"/>
                <a:cs typeface="Times New Roman" panose="02020603050405020304" pitchFamily="18" charset="0"/>
              </a:rPr>
              <a:t> Eckert. This was the first electronic, general purpose computer, programable for any function.</a:t>
            </a:r>
          </a:p>
          <a:p>
            <a:r>
              <a:rPr lang="en-US" sz="2400" dirty="0">
                <a:latin typeface="Times New Roman" panose="02020603050405020304" pitchFamily="18" charset="0"/>
                <a:cs typeface="Times New Roman" panose="02020603050405020304" pitchFamily="18" charset="0"/>
              </a:rPr>
              <a:t>After World War II, </a:t>
            </a:r>
            <a:r>
              <a:rPr lang="en-US" sz="2400" dirty="0" err="1">
                <a:latin typeface="Times New Roman" panose="02020603050405020304" pitchFamily="18" charset="0"/>
                <a:cs typeface="Times New Roman" panose="02020603050405020304" pitchFamily="18" charset="0"/>
              </a:rPr>
              <a:t>Mauchly</a:t>
            </a:r>
            <a:r>
              <a:rPr lang="en-US" sz="2400" dirty="0">
                <a:latin typeface="Times New Roman" panose="02020603050405020304" pitchFamily="18" charset="0"/>
                <a:cs typeface="Times New Roman" panose="02020603050405020304" pitchFamily="18" charset="0"/>
              </a:rPr>
              <a:t> and Eckert went public, producing UNIVAC computers—some 46 would eventually be sold.</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488971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Information technology (supplement d-3)</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GE bought a UNIVAC for accounting purposes, initially hiring Arthur Andersen to install a payroll system. Andersen (and the other Big 8) would become computer specialists—an integral part of new consulting services.</a:t>
            </a:r>
          </a:p>
          <a:p>
            <a:r>
              <a:rPr lang="en-US" sz="2400" dirty="0">
                <a:latin typeface="Times New Roman" panose="02020603050405020304" pitchFamily="18" charset="0"/>
                <a:cs typeface="Times New Roman" panose="02020603050405020304" pitchFamily="18" charset="0"/>
              </a:rPr>
              <a:t>IBM also built computers, with the IBM 701, an “assembly line” computer a successful business product.</a:t>
            </a:r>
          </a:p>
          <a:p>
            <a:r>
              <a:rPr lang="en-US" sz="2400" dirty="0">
                <a:latin typeface="Times New Roman" panose="02020603050405020304" pitchFamily="18" charset="0"/>
                <a:cs typeface="Times New Roman" panose="02020603050405020304" pitchFamily="18" charset="0"/>
              </a:rPr>
              <a:t>UNIVAC was the first to use transistors, beginning in 1958.</a:t>
            </a:r>
          </a:p>
          <a:p>
            <a:r>
              <a:rPr lang="en-US" sz="2400" dirty="0">
                <a:latin typeface="Times New Roman" panose="02020603050405020304" pitchFamily="18" charset="0"/>
                <a:cs typeface="Times New Roman" panose="02020603050405020304" pitchFamily="18" charset="0"/>
              </a:rPr>
              <a:t>The integrated circuit came from Texas Instrument, also in 1958, which became central to third generation computers in the 1960s.  </a:t>
            </a:r>
          </a:p>
        </p:txBody>
      </p:sp>
    </p:spTree>
    <p:extLst>
      <p:ext uri="{BB962C8B-B14F-4D97-AF65-F5344CB8AC3E}">
        <p14:creationId xmlns:p14="http://schemas.microsoft.com/office/powerpoint/2010/main" val="331013536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Information technology (supplement d-4)</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IBM’s biggest push in computers came with System/360 in the mid-1960s and the company soon dominated main frames with over $1 billion in sales.</a:t>
            </a:r>
          </a:p>
          <a:p>
            <a:r>
              <a:rPr lang="en-US" sz="2400" dirty="0">
                <a:latin typeface="Times New Roman" panose="02020603050405020304" pitchFamily="18" charset="0"/>
                <a:cs typeface="Times New Roman" panose="02020603050405020304" pitchFamily="18" charset="0"/>
              </a:rPr>
              <a:t>The first successful personal computer was the Apple 1 by Steve </a:t>
            </a:r>
            <a:r>
              <a:rPr lang="en-US" sz="2400" dirty="0" err="1">
                <a:latin typeface="Times New Roman" panose="02020603050405020304" pitchFamily="18" charset="0"/>
                <a:cs typeface="Times New Roman" panose="02020603050405020304" pitchFamily="18" charset="0"/>
              </a:rPr>
              <a:t>Wosniak</a:t>
            </a:r>
            <a:r>
              <a:rPr lang="en-US" sz="2400" dirty="0">
                <a:latin typeface="Times New Roman" panose="02020603050405020304" pitchFamily="18" charset="0"/>
                <a:cs typeface="Times New Roman" panose="02020603050405020304" pitchFamily="18" charset="0"/>
              </a:rPr>
              <a:t> and Steve Jobs. PCs used microprocessors based initially on the Intel 4004. The Apple II (1978) was a commercial success.</a:t>
            </a:r>
          </a:p>
          <a:p>
            <a:r>
              <a:rPr lang="en-US" sz="2400" dirty="0">
                <a:latin typeface="Times New Roman" panose="02020603050405020304" pitchFamily="18" charset="0"/>
                <a:cs typeface="Times New Roman" panose="02020603050405020304" pitchFamily="18" charset="0"/>
              </a:rPr>
              <a:t>The killer app for accountants was the electronic spreadsheet, starting with Dan </a:t>
            </a:r>
            <a:r>
              <a:rPr lang="en-US" sz="2400" dirty="0" err="1">
                <a:latin typeface="Times New Roman" panose="02020603050405020304" pitchFamily="18" charset="0"/>
                <a:cs typeface="Times New Roman" panose="02020603050405020304" pitchFamily="18" charset="0"/>
              </a:rPr>
              <a:t>Brinklin’s</a:t>
            </a:r>
            <a:r>
              <a:rPr lang="en-US" sz="2400" dirty="0">
                <a:latin typeface="Times New Roman" panose="02020603050405020304" pitchFamily="18" charset="0"/>
                <a:cs typeface="Times New Roman" panose="02020603050405020304" pitchFamily="18" charset="0"/>
              </a:rPr>
              <a:t> VisiCalc (initially developed for the Apple II).</a:t>
            </a:r>
          </a:p>
        </p:txBody>
      </p:sp>
    </p:spTree>
    <p:extLst>
      <p:ext uri="{BB962C8B-B14F-4D97-AF65-F5344CB8AC3E}">
        <p14:creationId xmlns:p14="http://schemas.microsoft.com/office/powerpoint/2010/main" val="13553089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Information technology (supplement d-5)</a:t>
            </a:r>
            <a:endParaRPr lang="en-US" dirty="0"/>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IBM entered the PC race in 1980, creating the de facto PC standards. Initially dominating the market, IBM sold out to Lenovo in 2005.</a:t>
            </a:r>
          </a:p>
          <a:p>
            <a:r>
              <a:rPr lang="en-US" sz="2400" dirty="0">
                <a:latin typeface="Times New Roman" panose="02020603050405020304" pitchFamily="18" charset="0"/>
                <a:cs typeface="Times New Roman" panose="02020603050405020304" pitchFamily="18" charset="0"/>
              </a:rPr>
              <a:t>Bill Gates’ Microsoft created the basic operating system and, later, the office platform.</a:t>
            </a:r>
          </a:p>
          <a:p>
            <a:r>
              <a:rPr lang="en-US" sz="2400" dirty="0">
                <a:latin typeface="Times New Roman" panose="02020603050405020304" pitchFamily="18" charset="0"/>
                <a:cs typeface="Times New Roman" panose="02020603050405020304" pitchFamily="18" charset="0"/>
              </a:rPr>
              <a:t>Networks can exchange data electronically (beginning with the telegraph.</a:t>
            </a:r>
          </a:p>
        </p:txBody>
      </p:sp>
    </p:spTree>
    <p:extLst>
      <p:ext uri="{BB962C8B-B14F-4D97-AF65-F5344CB8AC3E}">
        <p14:creationId xmlns:p14="http://schemas.microsoft.com/office/powerpoint/2010/main" val="341269204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Information technology (supplement d-6)</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err="1">
                <a:latin typeface="Times New Roman" panose="02020603050405020304" pitchFamily="18" charset="0"/>
                <a:cs typeface="Times New Roman" panose="02020603050405020304" pitchFamily="18" charset="0"/>
              </a:rPr>
              <a:t>Caomputer</a:t>
            </a:r>
            <a:r>
              <a:rPr lang="en-US" sz="2400" dirty="0">
                <a:latin typeface="Times New Roman" panose="02020603050405020304" pitchFamily="18" charset="0"/>
                <a:cs typeface="Times New Roman" panose="02020603050405020304" pitchFamily="18" charset="0"/>
              </a:rPr>
              <a:t> networking was commercial by the 1960s. Networking became global with the Internet, first developed by a 1970s government program, ARPANET. Netscape, Yahoo, Microsoft and others became major players in the 1990s. Latter, big names included Google and Facebook.</a:t>
            </a:r>
          </a:p>
          <a:p>
            <a:r>
              <a:rPr lang="en-US" sz="2400" dirty="0">
                <a:latin typeface="Times New Roman" panose="02020603050405020304" pitchFamily="18" charset="0"/>
                <a:cs typeface="Times New Roman" panose="02020603050405020304" pitchFamily="18" charset="0"/>
              </a:rPr>
              <a:t>The Big 4 have systems expertise, including enterprise software, web security, and e-commerce.</a:t>
            </a:r>
          </a:p>
          <a:p>
            <a:r>
              <a:rPr lang="en-US" sz="2400" dirty="0">
                <a:latin typeface="Times New Roman" panose="02020603050405020304" pitchFamily="18" charset="0"/>
                <a:cs typeface="Times New Roman" panose="02020603050405020304" pitchFamily="18" charset="0"/>
              </a:rPr>
              <a:t>Vast amounts of accounting information are available on the Internet, including stock market and corporate financial data, tax information, and economic statistics. </a:t>
            </a:r>
          </a:p>
        </p:txBody>
      </p:sp>
    </p:spTree>
    <p:extLst>
      <p:ext uri="{BB962C8B-B14F-4D97-AF65-F5344CB8AC3E}">
        <p14:creationId xmlns:p14="http://schemas.microsoft.com/office/powerpoint/2010/main" val="327396498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Information technology (supplement d-7)</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Most companies went through similar processes as GE: 1) start with high-volume transactions (payroll, inventory, sales, receivables and payables), 2) incorporate as transaction processing, and 3) integrate all economic/financial activities across the firm.</a:t>
            </a:r>
          </a:p>
          <a:p>
            <a:r>
              <a:rPr lang="en-US" sz="2400" dirty="0">
                <a:latin typeface="Times New Roman" panose="02020603050405020304" pitchFamily="18" charset="0"/>
                <a:cs typeface="Times New Roman" panose="02020603050405020304" pitchFamily="18" charset="0"/>
              </a:rPr>
              <a:t>Thanks to accounting software, even small companies can now computerize accounting systems quickly.</a:t>
            </a:r>
          </a:p>
          <a:p>
            <a:r>
              <a:rPr lang="en-US" sz="2400" dirty="0">
                <a:latin typeface="Times New Roman" panose="02020603050405020304" pitchFamily="18" charset="0"/>
                <a:cs typeface="Times New Roman" panose="02020603050405020304" pitchFamily="18" charset="0"/>
              </a:rPr>
              <a:t>Thanks to Moore’s Law, technology change will continue (e.g., Big Data) requiring expertise to keep up and innovate.</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309887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Conclusions</a:t>
            </a:r>
          </a:p>
        </p:txBody>
      </p:sp>
      <p:sp>
        <p:nvSpPr>
          <p:cNvPr id="3" name="Content Placeholder 2"/>
          <p:cNvSpPr>
            <a:spLocks noGrp="1"/>
          </p:cNvSpPr>
          <p:nvPr>
            <p:ph idx="1"/>
          </p:nvPr>
        </p:nvSpPr>
        <p:spPr/>
        <p:txBody>
          <a:bodyPr>
            <a:normAutofit fontScale="85000" lnSpcReduction="10000"/>
          </a:bodyPr>
          <a:lstStyle/>
          <a:p>
            <a:r>
              <a:rPr lang="en-US" sz="2400" dirty="0">
                <a:latin typeface="Times New Roman" panose="02020603050405020304" pitchFamily="18" charset="0"/>
                <a:cs typeface="Times New Roman" panose="02020603050405020304" pitchFamily="18" charset="0"/>
              </a:rPr>
              <a:t>Accounting started with civilization and has continued to innovate with rising culture and sophistication.</a:t>
            </a:r>
          </a:p>
          <a:p>
            <a:r>
              <a:rPr lang="en-US" sz="2400" dirty="0">
                <a:latin typeface="Times New Roman" panose="02020603050405020304" pitchFamily="18" charset="0"/>
                <a:cs typeface="Times New Roman" panose="02020603050405020304" pitchFamily="18" charset="0"/>
              </a:rPr>
              <a:t>Much of the future of accounting depends on the past and the lessons that should have been learned. The accounting issues associated with Enron are still around (in somewhat modified form). These are issues that will matter. </a:t>
            </a:r>
          </a:p>
          <a:p>
            <a:r>
              <a:rPr lang="en-US" sz="2400" dirty="0">
                <a:latin typeface="Times New Roman" panose="02020603050405020304" pitchFamily="18" charset="0"/>
                <a:cs typeface="Times New Roman" panose="02020603050405020304" pitchFamily="18" charset="0"/>
              </a:rPr>
              <a:t>Human behavior does not appear to have changed much; the innovation (and corruption) seen in the past will continue. Behavior follows motivations (e.g., follow the money); carefully constructed incentives will be critical for both accounting an civilization.</a:t>
            </a:r>
          </a:p>
        </p:txBody>
      </p:sp>
    </p:spTree>
    <p:extLst>
      <p:ext uri="{BB962C8B-B14F-4D97-AF65-F5344CB8AC3E}">
        <p14:creationId xmlns:p14="http://schemas.microsoft.com/office/powerpoint/2010/main" val="3031397270"/>
      </p:ext>
    </p:extLst>
  </p:cSld>
  <p:clrMapOvr>
    <a:masterClrMapping/>
  </p:clrMapOvr>
</p:sld>
</file>

<file path=ppt/theme/theme1.xml><?xml version="1.0" encoding="utf-8"?>
<a:theme xmlns:a="http://schemas.openxmlformats.org/drawingml/2006/main" name="Parcel">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TM10001115[[fn=Parcel]]</Template>
  <TotalTime>56039</TotalTime>
  <Words>9554</Words>
  <Application>Microsoft Office PowerPoint</Application>
  <PresentationFormat>Widescreen</PresentationFormat>
  <Paragraphs>382</Paragraphs>
  <Slides>96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96</vt:i4>
      </vt:variant>
    </vt:vector>
  </HeadingPairs>
  <TitlesOfParts>
    <vt:vector size="100" baseType="lpstr">
      <vt:lpstr>Arial</vt:lpstr>
      <vt:lpstr>Gill Sans MT</vt:lpstr>
      <vt:lpstr>Times New Roman</vt:lpstr>
      <vt:lpstr>Parcel</vt:lpstr>
      <vt:lpstr>ACCOUNTING HISTORY</vt:lpstr>
      <vt:lpstr>Accounting History, Volume 2</vt:lpstr>
      <vt:lpstr>Auditing: the rise of a profession (chapter 1-1)</vt:lpstr>
      <vt:lpstr>Auditing: the rise of a profession (chapter 1-2)</vt:lpstr>
      <vt:lpstr>Auditing: the rise of a profession (chapter 1-3)</vt:lpstr>
      <vt:lpstr>Auditing: the rise of a profession (chapter 1-4)</vt:lpstr>
      <vt:lpstr>Auditing: the rise of a profession (chapter 1-5)</vt:lpstr>
      <vt:lpstr>Auditing: the rise of a profession (chapter 1-6)</vt:lpstr>
      <vt:lpstr>Auditing: the rise of a profession (chapter 1-7)</vt:lpstr>
      <vt:lpstr>Auditing: the rise of a profession (chapter 1-8)</vt:lpstr>
      <vt:lpstr>Auditing: the rise of a profession (chapter 1-9)</vt:lpstr>
      <vt:lpstr>Auditing: the rise of a profession (chapter 1-10)</vt:lpstr>
      <vt:lpstr>Auditing: the rise of a profession (chapter 1-11)</vt:lpstr>
      <vt:lpstr>Auditing: the rise of a profession (chapter 1-12)</vt:lpstr>
      <vt:lpstr>Auditing: the rise of a profession (chapter 1-13)</vt:lpstr>
      <vt:lpstr>Taxes and Funding Public Policy (chapter 2-1)</vt:lpstr>
      <vt:lpstr>Taxes and Funding Public Policy (chapter 2-2)</vt:lpstr>
      <vt:lpstr>Taxes and Funding Public Policy (chapter 2-3)</vt:lpstr>
      <vt:lpstr>Taxes and Funding Public Policy (chapter 2-4)</vt:lpstr>
      <vt:lpstr>Taxes and Funding Public Policy (chapter 2-5)</vt:lpstr>
      <vt:lpstr>Taxes and Funding Public Policy (chapter 2-6)</vt:lpstr>
      <vt:lpstr>Taxes and Funding Public Policy (chapter 2-7)</vt:lpstr>
      <vt:lpstr>Taxes and Funding Public Policy (chapter 2-8)</vt:lpstr>
      <vt:lpstr>Taxes and Funding Public Policy (chapter 2-9)</vt:lpstr>
      <vt:lpstr>Taxes and Funding Public Policy (chapter 2-10)</vt:lpstr>
      <vt:lpstr>Taxes and Funding Public Policy (chapter 2-11)</vt:lpstr>
      <vt:lpstr>Taxes and Funding Public Policy (chapter 2-12)</vt:lpstr>
      <vt:lpstr>Public policy and government accounting (Chapter 3-1)</vt:lpstr>
      <vt:lpstr>Public policy and government accounting (Chapter 3-2)</vt:lpstr>
      <vt:lpstr>Public policy and government accounting (Chapter 3-3)</vt:lpstr>
      <vt:lpstr>Public policy and government accounting (Chapter 3-4)</vt:lpstr>
      <vt:lpstr>Public policy and government accounting (Chapter 3-5)</vt:lpstr>
      <vt:lpstr>Public policy and government accounting (Chapter 3-6)</vt:lpstr>
      <vt:lpstr>Public policy and government accounting (Chapter 3-7)</vt:lpstr>
      <vt:lpstr>Public policy and government accounting (Chapter 3-8)</vt:lpstr>
      <vt:lpstr>Public policy and government accounting (Chapter 3-9)</vt:lpstr>
      <vt:lpstr>Markets, Madness and the New Deal (Chapter 4-1)</vt:lpstr>
      <vt:lpstr>Markets, Madness and the New Deal (Chapter 4-2)</vt:lpstr>
      <vt:lpstr>Markets, Madness and the New Deal (Chapter 4-3)</vt:lpstr>
      <vt:lpstr>Markets, Madness and the New Deal (Chapter 4-4)</vt:lpstr>
      <vt:lpstr>Markets, Madness and the New Deal (Chapter 4-5)</vt:lpstr>
      <vt:lpstr>Markets, Madness and the New Deal (Chapter 4-6)</vt:lpstr>
      <vt:lpstr>Markets, Madness and the New Deal (Chapter 4-7)</vt:lpstr>
      <vt:lpstr>Markets, Madness and the New Deal (Chapter 4-8)</vt:lpstr>
      <vt:lpstr>Markets, Madness and the New Deal (Chapter 4-9)</vt:lpstr>
      <vt:lpstr>Markets, Madness and the New Deal (Chapter 4-10)</vt:lpstr>
      <vt:lpstr>Markets, Madness and the New Deal (Chapter 4-11)</vt:lpstr>
      <vt:lpstr>Scandals and corruption (supplement c-1)</vt:lpstr>
      <vt:lpstr>Scandals and corruption (supplement c-2)</vt:lpstr>
      <vt:lpstr>Scandals and corruption (supplement c-3)</vt:lpstr>
      <vt:lpstr>Scandals and corruption (supplement c-4)</vt:lpstr>
      <vt:lpstr>post-world war ii business and accounting (chapter 5-1)</vt:lpstr>
      <vt:lpstr>post-world war ii business and accounting (chapter 5-2)</vt:lpstr>
      <vt:lpstr>post-world war ii business and accounting (chapter 5-3)</vt:lpstr>
      <vt:lpstr>post-world war ii business and accounting (chapter 5-4)</vt:lpstr>
      <vt:lpstr>post-world war ii business and accounting (chapter 5-5)</vt:lpstr>
      <vt:lpstr>post-world war ii business and accounting (chapter 5-6)</vt:lpstr>
      <vt:lpstr>post-world war ii business and accounting (chapter 5-7)</vt:lpstr>
      <vt:lpstr>post-world war ii business and accounting (chapter 5-8)</vt:lpstr>
      <vt:lpstr>post-world war ii business and accounting (chapter 5-9)</vt:lpstr>
      <vt:lpstr>post-world war ii business and accounting (chapter 5-10)</vt:lpstr>
      <vt:lpstr>post-world war ii business and accounting (chapter 5-11)</vt:lpstr>
      <vt:lpstr>post-world war ii business and accounting (chapter 5-12)</vt:lpstr>
      <vt:lpstr>What so difficult about setting financial accounting standards? (Supplement c-1)</vt:lpstr>
      <vt:lpstr>What so difficult about setting financial accounting standards? (Supplement c-2)</vt:lpstr>
      <vt:lpstr>What so difficult about setting financial accounting standards? (Supplement c-3)</vt:lpstr>
      <vt:lpstr>What so difficult about setting financial accounting standards? (Supplement c-4)</vt:lpstr>
      <vt:lpstr>What so difficult about setting financial accounting standards? (Supplement c-5)</vt:lpstr>
      <vt:lpstr>What so difficult about setting financial accounting standards? (Supplement c-6)</vt:lpstr>
      <vt:lpstr>What so difficult about setting financial accounting standards? (Supplement c-7)</vt:lpstr>
      <vt:lpstr>What so difficult about setting financial accounting standards? (Supplement c-8)</vt:lpstr>
      <vt:lpstr>The tech bubble to subprime meltdown (chapter 6-1)</vt:lpstr>
      <vt:lpstr>The tech bubble to subprime meltdown (chapter 6-2)</vt:lpstr>
      <vt:lpstr>The tech bubble to subprime meltdown (chapter 6-3)</vt:lpstr>
      <vt:lpstr>The tech bubble to subprime meltdown (chapter 6-4)</vt:lpstr>
      <vt:lpstr>The tech bubble to subprime meltdown (chapter 6-5)</vt:lpstr>
      <vt:lpstr>The tech bubble to subprime meltdown (chapter 6-6)</vt:lpstr>
      <vt:lpstr>The tech bubble to subprime meltdown (chapter 6-7)</vt:lpstr>
      <vt:lpstr>The tech bubble to subprime meltdown (chapter 6-8)</vt:lpstr>
      <vt:lpstr>The tech bubble to subprime meltdown (chapter 6-9)</vt:lpstr>
      <vt:lpstr>The tech bubble to subprime meltdown (chapter 6-10)</vt:lpstr>
      <vt:lpstr>The tech bubble to subprime meltdown (chapter 6-11)</vt:lpstr>
      <vt:lpstr>The tech bubble to subprime meltdown (chapter 6-12)</vt:lpstr>
      <vt:lpstr>The tech bubble to subprime meltdown (chapter 6-13)</vt:lpstr>
      <vt:lpstr>The tech bubble to subprime meltdown (chapter 6-14)</vt:lpstr>
      <vt:lpstr>The tech bubble to subprime meltdown (chapter 6-15)</vt:lpstr>
      <vt:lpstr>The tech bubble to subprime meltdown (chapter 6-16)</vt:lpstr>
      <vt:lpstr>The tech bubble to subprime meltdown (chapter 6-17)</vt:lpstr>
      <vt:lpstr>Information technology (supplement d-1)</vt:lpstr>
      <vt:lpstr>Information technology (supplement d-2)</vt:lpstr>
      <vt:lpstr>Information technology (supplement d-3)</vt:lpstr>
      <vt:lpstr>Information technology (supplement d-4)</vt:lpstr>
      <vt:lpstr>Information technology (supplement d-5)</vt:lpstr>
      <vt:lpstr>Information technology (supplement d-6)</vt:lpstr>
      <vt:lpstr>Information technology (supplement d-7)</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HISTORY</dc:title>
  <dc:creator>Giroux</dc:creator>
  <cp:lastModifiedBy>Giroux</cp:lastModifiedBy>
  <cp:revision>178</cp:revision>
  <dcterms:created xsi:type="dcterms:W3CDTF">2017-02-10T15:09:30Z</dcterms:created>
  <dcterms:modified xsi:type="dcterms:W3CDTF">2017-04-14T01:51:45Z</dcterms:modified>
</cp:coreProperties>
</file>