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4" r:id="rId8"/>
    <p:sldId id="265" r:id="rId9"/>
    <p:sldId id="262" r:id="rId10"/>
    <p:sldId id="263"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3FD5F-61A7-491B-9ECD-023F5945CC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3407E6-9371-4688-B0EE-40E3735DFF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4DE1CD-686B-4CA5-8685-1A1B1A2339A0}"/>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5" name="Footer Placeholder 4">
            <a:extLst>
              <a:ext uri="{FF2B5EF4-FFF2-40B4-BE49-F238E27FC236}">
                <a16:creationId xmlns:a16="http://schemas.microsoft.com/office/drawing/2014/main" id="{6A3BBA54-30A2-477B-8A3D-E40A9329EF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7BC450-6A02-4470-812C-54DD0ED6DCEB}"/>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80881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3C301-91FD-4EA6-B633-9F1A88F572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35CCB-8FB0-461B-A145-BCEF5285FF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14F3B-84B5-4F05-8E45-9FC54604EA77}"/>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5" name="Footer Placeholder 4">
            <a:extLst>
              <a:ext uri="{FF2B5EF4-FFF2-40B4-BE49-F238E27FC236}">
                <a16:creationId xmlns:a16="http://schemas.microsoft.com/office/drawing/2014/main" id="{18B81786-0D4C-45CF-B23D-1E9BFC9DAC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CD0516-D611-4E7C-B1DF-4C2BE52161BB}"/>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2542352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79E6B1-1CE1-4864-948F-8B03C3F65A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CFC94-AB25-47CD-8EDE-F580551C368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D91D4F-0CEE-4A2B-B085-0258C04281C3}"/>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5" name="Footer Placeholder 4">
            <a:extLst>
              <a:ext uri="{FF2B5EF4-FFF2-40B4-BE49-F238E27FC236}">
                <a16:creationId xmlns:a16="http://schemas.microsoft.com/office/drawing/2014/main" id="{A9828407-C712-4BE7-BC88-5A78968F7C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53D184-50EC-46BA-8BB1-536310E3CCC2}"/>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56510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E5D8-7853-4A4B-A92F-DD94EAD724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07963-5661-4B1A-AAC4-6527633F53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9E00B9-8353-4DC7-B538-D7201DD13851}"/>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5" name="Footer Placeholder 4">
            <a:extLst>
              <a:ext uri="{FF2B5EF4-FFF2-40B4-BE49-F238E27FC236}">
                <a16:creationId xmlns:a16="http://schemas.microsoft.com/office/drawing/2014/main" id="{9500CD5C-CB63-4FF1-A77B-D52715D0B23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9FEBF3-CB7D-4423-90D9-512D1B4A0700}"/>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294876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72A50-D783-426D-A572-2B1B7914DA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5B4EB7-2018-43E4-AD80-6484CFCEF3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94BEC6-9F1A-4D5F-B994-397F9AD9800C}"/>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5" name="Footer Placeholder 4">
            <a:extLst>
              <a:ext uri="{FF2B5EF4-FFF2-40B4-BE49-F238E27FC236}">
                <a16:creationId xmlns:a16="http://schemas.microsoft.com/office/drawing/2014/main" id="{7E681762-3704-422E-BC32-FFFF7F5738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C20EED-566B-4A7A-AF15-DB7349453CDE}"/>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2530579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699C-25BC-40D0-B2AC-90930731DA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05756A-6266-41B2-8E38-8DC5B6F488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767634-5B7A-4CEF-ACEF-2E97165F64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9E5675-E055-4E63-9D33-BD597D36B781}"/>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6" name="Footer Placeholder 5">
            <a:extLst>
              <a:ext uri="{FF2B5EF4-FFF2-40B4-BE49-F238E27FC236}">
                <a16:creationId xmlns:a16="http://schemas.microsoft.com/office/drawing/2014/main" id="{916FDB7C-0031-4BC7-9176-5D11F5E5DB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C2ADFC-4C80-46DA-A402-D329907357CA}"/>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155552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8B342-FB66-400C-81C7-37717B093F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0AC878-38C0-48AF-9B13-34E972B2F0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BA470-E8A4-4CAD-B74F-CE07F10B02B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BD09B1-7A4D-4042-84C0-36305CEAA7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3032ECA-9B96-42B7-9FD1-1242372BB80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8246F1-DE77-4B76-B03A-DAEE24C24066}"/>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8" name="Footer Placeholder 7">
            <a:extLst>
              <a:ext uri="{FF2B5EF4-FFF2-40B4-BE49-F238E27FC236}">
                <a16:creationId xmlns:a16="http://schemas.microsoft.com/office/drawing/2014/main" id="{00CA6936-6D3D-43FB-B9E4-D9C4E5779C3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5B9264F-DA87-49A1-A33C-8765EDEEB2AF}"/>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328150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818D1-EDC0-4795-AE4B-11EBEF546B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3F566F-043F-4535-905C-1B32C713B470}"/>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4" name="Footer Placeholder 3">
            <a:extLst>
              <a:ext uri="{FF2B5EF4-FFF2-40B4-BE49-F238E27FC236}">
                <a16:creationId xmlns:a16="http://schemas.microsoft.com/office/drawing/2014/main" id="{A54A3C55-0513-4F50-83E5-73EAB2BC1AD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E401A0F-D2B3-4E7A-A3AE-11CDD24E1B4F}"/>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126444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E0E7FC-2D12-476D-A744-99636940644C}"/>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3" name="Footer Placeholder 2">
            <a:extLst>
              <a:ext uri="{FF2B5EF4-FFF2-40B4-BE49-F238E27FC236}">
                <a16:creationId xmlns:a16="http://schemas.microsoft.com/office/drawing/2014/main" id="{47B2D808-0054-4035-B1CA-8F1CEB92CD2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CC7E9CF-D6C6-4B79-8BCA-521E3BBA7C0A}"/>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168566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C381-9C9A-4527-A0FB-D9DA86731C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CD7A20-DF48-4901-84DC-79D3DBD121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479E61-D2A5-44B9-B995-2AF075EF0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F14329-1DC6-466E-9E45-6C8F95A37574}"/>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6" name="Footer Placeholder 5">
            <a:extLst>
              <a:ext uri="{FF2B5EF4-FFF2-40B4-BE49-F238E27FC236}">
                <a16:creationId xmlns:a16="http://schemas.microsoft.com/office/drawing/2014/main" id="{D36A4109-F3BD-46B0-BC77-8B229D1D9F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EBCAB71-9E57-4603-B9D5-E1FA480DE51E}"/>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69304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E7F33-6F93-4C82-8E83-3833813EEF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E48B26-7437-4C1F-A236-52039D188D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B8DF3F1-3C42-47A8-BEC4-202543CB5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905411-F637-48B3-914B-BE61AF94A62F}"/>
              </a:ext>
            </a:extLst>
          </p:cNvPr>
          <p:cNvSpPr>
            <a:spLocks noGrp="1"/>
          </p:cNvSpPr>
          <p:nvPr>
            <p:ph type="dt" sz="half" idx="10"/>
          </p:nvPr>
        </p:nvSpPr>
        <p:spPr/>
        <p:txBody>
          <a:bodyPr/>
          <a:lstStyle/>
          <a:p>
            <a:fld id="{70E88220-6149-4CD7-8374-0071B63E1E03}" type="datetimeFigureOut">
              <a:rPr lang="en-US" smtClean="0"/>
              <a:t>1/7/2019</a:t>
            </a:fld>
            <a:endParaRPr lang="en-US" dirty="0"/>
          </a:p>
        </p:txBody>
      </p:sp>
      <p:sp>
        <p:nvSpPr>
          <p:cNvPr id="6" name="Footer Placeholder 5">
            <a:extLst>
              <a:ext uri="{FF2B5EF4-FFF2-40B4-BE49-F238E27FC236}">
                <a16:creationId xmlns:a16="http://schemas.microsoft.com/office/drawing/2014/main" id="{CB8E6C5B-F581-4C52-A415-D35853CE87B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FE1822-06FC-450B-8E6B-F3CD341293EC}"/>
              </a:ext>
            </a:extLst>
          </p:cNvPr>
          <p:cNvSpPr>
            <a:spLocks noGrp="1"/>
          </p:cNvSpPr>
          <p:nvPr>
            <p:ph type="sldNum" sz="quarter" idx="12"/>
          </p:nvPr>
        </p:nvSpPr>
        <p:spPr/>
        <p:txBody>
          <a:bodyPr/>
          <a:lstStyle/>
          <a:p>
            <a:fld id="{8FB49265-0F37-4C20-9218-5A5B29E6804F}" type="slidenum">
              <a:rPr lang="en-US" smtClean="0"/>
              <a:t>‹#›</a:t>
            </a:fld>
            <a:endParaRPr lang="en-US" dirty="0"/>
          </a:p>
        </p:txBody>
      </p:sp>
    </p:spTree>
    <p:extLst>
      <p:ext uri="{BB962C8B-B14F-4D97-AF65-F5344CB8AC3E}">
        <p14:creationId xmlns:p14="http://schemas.microsoft.com/office/powerpoint/2010/main" val="72401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D0FF84-9C19-453C-89AD-D074CA19DC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F9EC65-E8E0-45DB-9F25-7465837949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1A8E9-929A-468A-AED9-C14A1AE5C0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88220-6149-4CD7-8374-0071B63E1E03}" type="datetimeFigureOut">
              <a:rPr lang="en-US" smtClean="0"/>
              <a:t>1/7/2019</a:t>
            </a:fld>
            <a:endParaRPr lang="en-US" dirty="0"/>
          </a:p>
        </p:txBody>
      </p:sp>
      <p:sp>
        <p:nvSpPr>
          <p:cNvPr id="5" name="Footer Placeholder 4">
            <a:extLst>
              <a:ext uri="{FF2B5EF4-FFF2-40B4-BE49-F238E27FC236}">
                <a16:creationId xmlns:a16="http://schemas.microsoft.com/office/drawing/2014/main" id="{A05DA5B0-4260-48E2-B5D3-BEF9B97DDA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72E61A-ECAF-41CF-BC4E-919590B2A7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49265-0F37-4C20-9218-5A5B29E6804F}" type="slidenum">
              <a:rPr lang="en-US" smtClean="0"/>
              <a:t>‹#›</a:t>
            </a:fld>
            <a:endParaRPr lang="en-US" dirty="0"/>
          </a:p>
        </p:txBody>
      </p:sp>
    </p:spTree>
    <p:extLst>
      <p:ext uri="{BB962C8B-B14F-4D97-AF65-F5344CB8AC3E}">
        <p14:creationId xmlns:p14="http://schemas.microsoft.com/office/powerpoint/2010/main" val="505346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0C63-A0AD-487D-899A-D93AF9812AD6}"/>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Food and Cooking History</a:t>
            </a:r>
          </a:p>
        </p:txBody>
      </p:sp>
      <p:sp>
        <p:nvSpPr>
          <p:cNvPr id="3" name="Subtitle 2">
            <a:extLst>
              <a:ext uri="{FF2B5EF4-FFF2-40B4-BE49-F238E27FC236}">
                <a16:creationId xmlns:a16="http://schemas.microsoft.com/office/drawing/2014/main" id="{1D7C661B-8251-464E-8B6F-6074E34E1803}"/>
              </a:ext>
            </a:extLst>
          </p:cNvPr>
          <p:cNvSpPr>
            <a:spLocks noGrp="1"/>
          </p:cNvSpPr>
          <p:nvPr>
            <p:ph type="subTitle" idx="1"/>
          </p:nvPr>
        </p:nvSpPr>
        <p:spPr/>
        <p:txBody>
          <a:bodyPr>
            <a:normAutofit/>
          </a:bodyPr>
          <a:lstStyle/>
          <a:p>
            <a:endParaRPr lang="en-US" sz="4400" dirty="0">
              <a:latin typeface="Times New Roman" panose="02020603050405020304" pitchFamily="18" charset="0"/>
              <a:cs typeface="Times New Roman" panose="02020603050405020304" pitchFamily="18" charset="0"/>
            </a:endParaRPr>
          </a:p>
          <a:p>
            <a:r>
              <a:rPr lang="en-US" sz="4400" dirty="0">
                <a:latin typeface="Times New Roman" panose="02020603050405020304" pitchFamily="18" charset="0"/>
                <a:cs typeface="Times New Roman" panose="02020603050405020304" pitchFamily="18" charset="0"/>
              </a:rPr>
              <a:t>Primordial Soup Perspective</a:t>
            </a:r>
          </a:p>
        </p:txBody>
      </p:sp>
    </p:spTree>
    <p:extLst>
      <p:ext uri="{BB962C8B-B14F-4D97-AF65-F5344CB8AC3E}">
        <p14:creationId xmlns:p14="http://schemas.microsoft.com/office/powerpoint/2010/main" val="202546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6FAD8-D86F-4790-ADAE-8AFE0D5B73F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Traders</a:t>
            </a:r>
          </a:p>
        </p:txBody>
      </p:sp>
      <p:sp>
        <p:nvSpPr>
          <p:cNvPr id="3" name="Content Placeholder 2">
            <a:extLst>
              <a:ext uri="{FF2B5EF4-FFF2-40B4-BE49-F238E27FC236}">
                <a16:creationId xmlns:a16="http://schemas.microsoft.com/office/drawing/2014/main" id="{7E2B5F04-187A-4FED-8BAC-CD925FFFA42E}"/>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Trading probably started long before permanent settlements.</a:t>
            </a:r>
          </a:p>
          <a:p>
            <a:r>
              <a:rPr lang="en-US" dirty="0">
                <a:latin typeface="Times New Roman" panose="02020603050405020304" pitchFamily="18" charset="0"/>
                <a:cs typeface="Times New Roman" panose="02020603050405020304" pitchFamily="18" charset="0"/>
              </a:rPr>
              <a:t>Traders had to invent distribution, marketing, exchange rules before money, inventory and accounting (in part, as a way to split the loot). Traveling across uncertain areas with little or no protection, they lived high-risk lives and probably were well armed and traveled in large caravans. </a:t>
            </a:r>
          </a:p>
          <a:p>
            <a:r>
              <a:rPr lang="en-US" dirty="0">
                <a:latin typeface="Times New Roman" panose="02020603050405020304" pitchFamily="18" charset="0"/>
                <a:cs typeface="Times New Roman" panose="02020603050405020304" pitchFamily="18" charset="0"/>
              </a:rPr>
              <a:t>Virtually nothing of early traders exist, except goods found where they did not exist naturally (like obsidian).</a:t>
            </a:r>
          </a:p>
          <a:p>
            <a:r>
              <a:rPr lang="en-US" dirty="0">
                <a:latin typeface="Times New Roman" panose="02020603050405020304" pitchFamily="18" charset="0"/>
                <a:cs typeface="Times New Roman" panose="02020603050405020304" pitchFamily="18" charset="0"/>
              </a:rPr>
              <a:t>The best evidence of how traders lived and worked is the Travels of Marco Polo, a merchant from Venice traveling the 13</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Silk Road.</a:t>
            </a:r>
          </a:p>
        </p:txBody>
      </p:sp>
    </p:spTree>
    <p:extLst>
      <p:ext uri="{BB962C8B-B14F-4D97-AF65-F5344CB8AC3E}">
        <p14:creationId xmlns:p14="http://schemas.microsoft.com/office/powerpoint/2010/main" val="362815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15D27-3521-464E-9834-288284F636E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Meat and Greet</a:t>
            </a:r>
          </a:p>
        </p:txBody>
      </p:sp>
      <p:sp>
        <p:nvSpPr>
          <p:cNvPr id="3" name="Content Placeholder 2">
            <a:extLst>
              <a:ext uri="{FF2B5EF4-FFF2-40B4-BE49-F238E27FC236}">
                <a16:creationId xmlns:a16="http://schemas.microsoft.com/office/drawing/2014/main" id="{12D8017E-48DF-4216-AB66-FC2DDB7E5AC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Grilling meat evolved from campfires to grilling stations.</a:t>
            </a:r>
          </a:p>
          <a:p>
            <a:r>
              <a:rPr lang="en-US" dirty="0">
                <a:latin typeface="Times New Roman" panose="02020603050405020304" pitchFamily="18" charset="0"/>
                <a:cs typeface="Times New Roman" panose="02020603050405020304" pitchFamily="18" charset="0"/>
              </a:rPr>
              <a:t>The first evidence of frying in oil or fat was ancient Egypt, with many alternatives from sautéing, pan frying, deep frying, or stir frying.</a:t>
            </a:r>
          </a:p>
          <a:p>
            <a:r>
              <a:rPr lang="en-US" dirty="0">
                <a:latin typeface="Times New Roman" panose="02020603050405020304" pitchFamily="18" charset="0"/>
                <a:cs typeface="Times New Roman" panose="02020603050405020304" pitchFamily="18" charset="0"/>
              </a:rPr>
              <a:t>With oven technology came broiling, roasting, and baking. Mud brink ovens go back at least 5,000 years (actually, baking started with bread making).</a:t>
            </a:r>
          </a:p>
          <a:p>
            <a:r>
              <a:rPr lang="en-US" dirty="0">
                <a:latin typeface="Times New Roman" panose="02020603050405020304" pitchFamily="18" charset="0"/>
                <a:cs typeface="Times New Roman" panose="02020603050405020304" pitchFamily="18" charset="0"/>
              </a:rPr>
              <a:t>Meat spoils quickly and various methods used for preserving and restoring spoiled meat: brining, smoking, pickling continue to be common methods. </a:t>
            </a:r>
          </a:p>
        </p:txBody>
      </p:sp>
    </p:spTree>
    <p:extLst>
      <p:ext uri="{BB962C8B-B14F-4D97-AF65-F5344CB8AC3E}">
        <p14:creationId xmlns:p14="http://schemas.microsoft.com/office/powerpoint/2010/main" val="837319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86C3-36D0-44D7-B9C5-48020B962AC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Barbecue</a:t>
            </a:r>
          </a:p>
        </p:txBody>
      </p:sp>
      <p:sp>
        <p:nvSpPr>
          <p:cNvPr id="3" name="Content Placeholder 2">
            <a:extLst>
              <a:ext uri="{FF2B5EF4-FFF2-40B4-BE49-F238E27FC236}">
                <a16:creationId xmlns:a16="http://schemas.microsoft.com/office/drawing/2014/main" id="{260D36E6-60DA-43D5-B425-66084CA2EB0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basic idea of barbeque is ancient, but the specific sources of the term are North America. Spanish pigs flourished in the Caribbean; Carib Indians smoked the pork over an open fire and called it </a:t>
            </a:r>
            <a:r>
              <a:rPr lang="en-US" i="1" dirty="0">
                <a:latin typeface="Times New Roman" panose="02020603050405020304" pitchFamily="18" charset="0"/>
                <a:cs typeface="Times New Roman" panose="02020603050405020304" pitchFamily="18" charset="0"/>
              </a:rPr>
              <a:t>boucon. </a:t>
            </a:r>
            <a:r>
              <a:rPr lang="en-US" dirty="0">
                <a:latin typeface="Times New Roman" panose="02020603050405020304" pitchFamily="18" charset="0"/>
                <a:cs typeface="Times New Roman" panose="02020603050405020304" pitchFamily="18" charset="0"/>
              </a:rPr>
              <a:t>This became </a:t>
            </a:r>
            <a:r>
              <a:rPr lang="en-US" i="1" dirty="0">
                <a:latin typeface="Times New Roman" panose="02020603050405020304" pitchFamily="18" charset="0"/>
                <a:cs typeface="Times New Roman" panose="02020603050405020304" pitchFamily="18" charset="0"/>
              </a:rPr>
              <a:t>barbacoa </a:t>
            </a:r>
            <a:r>
              <a:rPr lang="en-US" dirty="0">
                <a:latin typeface="Times New Roman" panose="02020603050405020304" pitchFamily="18" charset="0"/>
                <a:cs typeface="Times New Roman" panose="02020603050405020304" pitchFamily="18" charset="0"/>
              </a:rPr>
              <a:t>in Spanish. </a:t>
            </a:r>
          </a:p>
          <a:p>
            <a:r>
              <a:rPr lang="en-US" dirty="0">
                <a:latin typeface="Times New Roman" panose="02020603050405020304" pitchFamily="18" charset="0"/>
                <a:cs typeface="Times New Roman" panose="02020603050405020304" pitchFamily="18" charset="0"/>
              </a:rPr>
              <a:t>Slightly different tales were told with names and eventually barbeque made its way to the US. along with escaping Spanish cattle. In Texas, barbeque means beef and great barbeque joint abound across the state. Franklin’s in Austin seems a particular favorite.</a:t>
            </a:r>
          </a:p>
          <a:p>
            <a:r>
              <a:rPr lang="en-US" dirty="0">
                <a:latin typeface="Times New Roman" panose="02020603050405020304" pitchFamily="18" charset="0"/>
                <a:cs typeface="Times New Roman" panose="02020603050405020304" pitchFamily="18" charset="0"/>
              </a:rPr>
              <a:t>Other states have their own barbeque specialties, with meats, how it’s cooked, special sauces and so on. </a:t>
            </a:r>
          </a:p>
        </p:txBody>
      </p:sp>
    </p:spTree>
    <p:extLst>
      <p:ext uri="{BB962C8B-B14F-4D97-AF65-F5344CB8AC3E}">
        <p14:creationId xmlns:p14="http://schemas.microsoft.com/office/powerpoint/2010/main" val="221373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4D90-8247-4099-9B1C-B417E00BFF5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Animals, Domesticated and Wild</a:t>
            </a:r>
          </a:p>
        </p:txBody>
      </p:sp>
      <p:sp>
        <p:nvSpPr>
          <p:cNvPr id="3" name="Content Placeholder 2">
            <a:extLst>
              <a:ext uri="{FF2B5EF4-FFF2-40B4-BE49-F238E27FC236}">
                <a16:creationId xmlns:a16="http://schemas.microsoft.com/office/drawing/2014/main" id="{B88D1B25-0C36-46B5-B2D1-AEF31E94DA64}"/>
              </a:ext>
            </a:extLst>
          </p:cNvPr>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Animals have been on the menu even since humans discovered stones and sticks to pummel them, probably long before homo sapiens. Fire and cooking certainly put them on the gourmet list.</a:t>
            </a:r>
          </a:p>
          <a:p>
            <a:r>
              <a:rPr lang="en-US" dirty="0">
                <a:latin typeface="Times New Roman" panose="02020603050405020304" pitchFamily="18" charset="0"/>
                <a:cs typeface="Times New Roman" panose="02020603050405020304" pitchFamily="18" charset="0"/>
              </a:rPr>
              <a:t>Dogs were probably the first domesticated animals, bred from grey wolfs adapting to humans.</a:t>
            </a:r>
          </a:p>
          <a:p>
            <a:r>
              <a:rPr lang="en-US" dirty="0">
                <a:latin typeface="Times New Roman" panose="02020603050405020304" pitchFamily="18" charset="0"/>
                <a:cs typeface="Times New Roman" panose="02020603050405020304" pitchFamily="18" charset="0"/>
              </a:rPr>
              <a:t>Domesticated sheep showed up by 9,000 BC in Iraq, followed by goats and pigs. Cattle came a good bit later, about 5,000 BC, also in Iraq.</a:t>
            </a:r>
          </a:p>
          <a:p>
            <a:r>
              <a:rPr lang="en-US" dirty="0">
                <a:latin typeface="Times New Roman" panose="02020603050405020304" pitchFamily="18" charset="0"/>
                <a:cs typeface="Times New Roman" panose="02020603050405020304" pitchFamily="18" charset="0"/>
              </a:rPr>
              <a:t>Horses probably were domesticated in Ukraine about 4,000 years ago.</a:t>
            </a:r>
          </a:p>
          <a:p>
            <a:r>
              <a:rPr lang="en-US" dirty="0">
                <a:latin typeface="Times New Roman" panose="02020603050405020304" pitchFamily="18" charset="0"/>
                <a:cs typeface="Times New Roman" panose="02020603050405020304" pitchFamily="18" charset="0"/>
              </a:rPr>
              <a:t>Domestication requires artificial selection, like turning wolfs into cocker spaniels.</a:t>
            </a:r>
          </a:p>
        </p:txBody>
      </p:sp>
    </p:spTree>
    <p:extLst>
      <p:ext uri="{BB962C8B-B14F-4D97-AF65-F5344CB8AC3E}">
        <p14:creationId xmlns:p14="http://schemas.microsoft.com/office/powerpoint/2010/main" val="508290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BE354-BB02-4441-9D39-BC3B298BBCB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Chickens</a:t>
            </a:r>
          </a:p>
        </p:txBody>
      </p:sp>
      <p:sp>
        <p:nvSpPr>
          <p:cNvPr id="3" name="Content Placeholder 2">
            <a:extLst>
              <a:ext uri="{FF2B5EF4-FFF2-40B4-BE49-F238E27FC236}">
                <a16:creationId xmlns:a16="http://schemas.microsoft.com/office/drawing/2014/main" id="{0558F7AD-FBD0-4CBF-B75F-E257DC22DED7}"/>
              </a:ext>
            </a:extLst>
          </p:cNvPr>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Birds entered the human diet early.</a:t>
            </a:r>
          </a:p>
          <a:p>
            <a:r>
              <a:rPr lang="en-US" dirty="0">
                <a:latin typeface="Times New Roman" panose="02020603050405020304" pitchFamily="18" charset="0"/>
                <a:cs typeface="Times New Roman" panose="02020603050405020304" pitchFamily="18" charset="0"/>
              </a:rPr>
              <a:t>Chickens likely descended from the mound-bird of Malaysia and became common in India and Southeast Asia and domesticated by 7,000 BC.</a:t>
            </a:r>
          </a:p>
          <a:p>
            <a:r>
              <a:rPr lang="en-US" dirty="0">
                <a:latin typeface="Times New Roman" panose="02020603050405020304" pitchFamily="18" charset="0"/>
                <a:cs typeface="Times New Roman" panose="02020603050405020304" pitchFamily="18" charset="0"/>
              </a:rPr>
              <a:t>Easy to raise, while providing eggs and drumsticks, chickens flew west, landing in Greece by the 5</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BC.</a:t>
            </a:r>
          </a:p>
          <a:p>
            <a:r>
              <a:rPr lang="en-US" dirty="0">
                <a:latin typeface="Times New Roman" panose="02020603050405020304" pitchFamily="18" charset="0"/>
                <a:cs typeface="Times New Roman" panose="02020603050405020304" pitchFamily="18" charset="0"/>
              </a:rPr>
              <a:t>Romans seemed to eat every bird available, even invented a hot-water incubator. Romans also used eggs widely in various recipes from cakes to thickeners.</a:t>
            </a:r>
          </a:p>
          <a:p>
            <a:r>
              <a:rPr lang="en-US" dirty="0">
                <a:latin typeface="Times New Roman" panose="02020603050405020304" pitchFamily="18" charset="0"/>
                <a:cs typeface="Times New Roman" panose="02020603050405020304" pitchFamily="18" charset="0"/>
              </a:rPr>
              <a:t>Chickens continued to be the bird of choice during the Middle Ages until today. </a:t>
            </a:r>
          </a:p>
        </p:txBody>
      </p:sp>
    </p:spTree>
    <p:extLst>
      <p:ext uri="{BB962C8B-B14F-4D97-AF65-F5344CB8AC3E}">
        <p14:creationId xmlns:p14="http://schemas.microsoft.com/office/powerpoint/2010/main" val="2790399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50B93-2662-4B82-9504-FE86107B930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Beer Cheer</a:t>
            </a:r>
          </a:p>
        </p:txBody>
      </p:sp>
      <p:sp>
        <p:nvSpPr>
          <p:cNvPr id="3" name="Content Placeholder 2">
            <a:extLst>
              <a:ext uri="{FF2B5EF4-FFF2-40B4-BE49-F238E27FC236}">
                <a16:creationId xmlns:a16="http://schemas.microsoft.com/office/drawing/2014/main" id="{F52D91CD-F2F0-4892-B4D5-F8F5E5F6D85F}"/>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Perhaps the most successful invention ever was beer, possibly the reason for civilization, a brilliant method of food preservation.</a:t>
            </a:r>
          </a:p>
          <a:p>
            <a:r>
              <a:rPr lang="en-US" dirty="0">
                <a:latin typeface="Times New Roman" panose="02020603050405020304" pitchFamily="18" charset="0"/>
                <a:cs typeface="Times New Roman" panose="02020603050405020304" pitchFamily="18" charset="0"/>
              </a:rPr>
              <a:t>Cereal grains are fine, bread is great, but the most important reason for permanent settlements may have been beer. Spoiled grains or porridge ferments and the discovery of beer was likely accidental. A wholesome drink replacing possibly contaminated water, this may have been the turning point for settling down to a permanent location and planting the best beer-making cereals—bread being a bonus.</a:t>
            </a:r>
          </a:p>
          <a:p>
            <a:r>
              <a:rPr lang="en-US" dirty="0">
                <a:latin typeface="Times New Roman" panose="02020603050405020304" pitchFamily="18" charset="0"/>
                <a:cs typeface="Times New Roman" panose="02020603050405020304" pitchFamily="18" charset="0"/>
              </a:rPr>
              <a:t>More malted grain and longer fermentation resulted in stronger beer. Brewing in the same container increased reliability (because of resident yeast cultures).</a:t>
            </a:r>
          </a:p>
        </p:txBody>
      </p:sp>
    </p:spTree>
    <p:extLst>
      <p:ext uri="{BB962C8B-B14F-4D97-AF65-F5344CB8AC3E}">
        <p14:creationId xmlns:p14="http://schemas.microsoft.com/office/powerpoint/2010/main" val="649081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07964-2427-4890-8F42-50ACBFD5F39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Beer Cheer (2)</a:t>
            </a:r>
            <a:endParaRPr lang="en-US" dirty="0"/>
          </a:p>
        </p:txBody>
      </p:sp>
      <p:sp>
        <p:nvSpPr>
          <p:cNvPr id="3" name="Content Placeholder 2">
            <a:extLst>
              <a:ext uri="{FF2B5EF4-FFF2-40B4-BE49-F238E27FC236}">
                <a16:creationId xmlns:a16="http://schemas.microsoft.com/office/drawing/2014/main" id="{D85874EE-AA19-4982-B12F-009398948C1C}"/>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Adding honey, berries, or herbs changed the taste, allowing continued experiments.</a:t>
            </a:r>
          </a:p>
          <a:p>
            <a:r>
              <a:rPr lang="en-US" dirty="0">
                <a:latin typeface="Times New Roman" panose="02020603050405020304" pitchFamily="18" charset="0"/>
                <a:cs typeface="Times New Roman" panose="02020603050405020304" pitchFamily="18" charset="0"/>
              </a:rPr>
              <a:t>Sumerian tablets showed many kinds of beer from dark to light, strong, seasoned, sweetened, and so on.</a:t>
            </a:r>
          </a:p>
          <a:p>
            <a:r>
              <a:rPr lang="en-US" dirty="0">
                <a:latin typeface="Times New Roman" panose="02020603050405020304" pitchFamily="18" charset="0"/>
                <a:cs typeface="Times New Roman" panose="02020603050405020304" pitchFamily="18" charset="0"/>
              </a:rPr>
              <a:t>Intoxication must have been viewed as a magical or religious event; it was used in ceremonies by the Sumerians and later by the Egyptians.</a:t>
            </a:r>
          </a:p>
          <a:p>
            <a:r>
              <a:rPr lang="en-US" dirty="0">
                <a:latin typeface="Times New Roman" panose="02020603050405020304" pitchFamily="18" charset="0"/>
                <a:cs typeface="Times New Roman" panose="02020603050405020304" pitchFamily="18" charset="0"/>
              </a:rPr>
              <a:t>The Greeks likely learned brewing from the Egyptians and passed the process to the Romans. Although both favored wine over beer, Northern Europe, where cereal grain grew better than grapes, turned beer into a staple. Northern monasteries, in particular, became brewing specialists during the Middle Ages.</a:t>
            </a:r>
          </a:p>
        </p:txBody>
      </p:sp>
    </p:spTree>
    <p:extLst>
      <p:ext uri="{BB962C8B-B14F-4D97-AF65-F5344CB8AC3E}">
        <p14:creationId xmlns:p14="http://schemas.microsoft.com/office/powerpoint/2010/main" val="3069895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AAF8A-0052-4942-924C-14AEEBC5452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Bread Dread</a:t>
            </a:r>
          </a:p>
        </p:txBody>
      </p:sp>
      <p:sp>
        <p:nvSpPr>
          <p:cNvPr id="3" name="Content Placeholder 2">
            <a:extLst>
              <a:ext uri="{FF2B5EF4-FFF2-40B4-BE49-F238E27FC236}">
                <a16:creationId xmlns:a16="http://schemas.microsoft.com/office/drawing/2014/main" id="{238FE300-E7E9-45DD-BF8F-49DE64C5503E}"/>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Back to the beginning of civilization, where Fertile Crescent settlers settled down to grow cereals. That may have started with porridge. Thin porridge could ferment into beer, but thick porridge probably led to flatbreads. </a:t>
            </a:r>
          </a:p>
          <a:p>
            <a:r>
              <a:rPr lang="en-US" dirty="0">
                <a:latin typeface="Times New Roman" panose="02020603050405020304" pitchFamily="18" charset="0"/>
                <a:cs typeface="Times New Roman" panose="02020603050405020304" pitchFamily="18" charset="0"/>
              </a:rPr>
              <a:t>Flatbreads were a staple of the region and some cereals like barley would grow in poor soils. Cereals would be milled, then water added to produce dough. This could be placed in the hearth on a flat stone. Dough left out and ferment to produce a kind of beer-bread.</a:t>
            </a:r>
          </a:p>
          <a:p>
            <a:r>
              <a:rPr lang="en-US" dirty="0">
                <a:latin typeface="Times New Roman" panose="02020603050405020304" pitchFamily="18" charset="0"/>
                <a:cs typeface="Times New Roman" panose="02020603050405020304" pitchFamily="18" charset="0"/>
              </a:rPr>
              <a:t>Bread making spread to Egypt where the first evidence of leavened (raised) bread appears about 3,000 BC (wheat flour works especially well for raised bread).</a:t>
            </a:r>
          </a:p>
        </p:txBody>
      </p:sp>
    </p:spTree>
    <p:extLst>
      <p:ext uri="{BB962C8B-B14F-4D97-AF65-F5344CB8AC3E}">
        <p14:creationId xmlns:p14="http://schemas.microsoft.com/office/powerpoint/2010/main" val="1819287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895B-72BE-4391-96F7-DF376095051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Bread Dread (2)</a:t>
            </a:r>
            <a:endParaRPr lang="en-US" dirty="0"/>
          </a:p>
        </p:txBody>
      </p:sp>
      <p:sp>
        <p:nvSpPr>
          <p:cNvPr id="3" name="Content Placeholder 2">
            <a:extLst>
              <a:ext uri="{FF2B5EF4-FFF2-40B4-BE49-F238E27FC236}">
                <a16:creationId xmlns:a16="http://schemas.microsoft.com/office/drawing/2014/main" id="{EB582685-EEB4-4023-8939-08F9F7DBFA1D}"/>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Egypt invented ways to produce industrial scale bread making, including large earthenware tubs, molds, and large ovens.</a:t>
            </a:r>
          </a:p>
          <a:p>
            <a:r>
              <a:rPr lang="en-US" dirty="0">
                <a:latin typeface="Times New Roman" panose="02020603050405020304" pitchFamily="18" charset="0"/>
                <a:cs typeface="Times New Roman" panose="02020603050405020304" pitchFamily="18" charset="0"/>
              </a:rPr>
              <a:t>Bread was introduced to Greece at least by 700 BC. Greece made various improvements to ovens and developed dozens of kinds and shapes for bread. Cakes and pastries were additional innovations.</a:t>
            </a:r>
          </a:p>
          <a:p>
            <a:r>
              <a:rPr lang="en-US" dirty="0">
                <a:latin typeface="Times New Roman" panose="02020603050405020304" pitchFamily="18" charset="0"/>
                <a:cs typeface="Times New Roman" panose="02020603050405020304" pitchFamily="18" charset="0"/>
              </a:rPr>
              <a:t>Many of the innovations were lost after Rome fell and processes changed with feudalism in Medieval Europe. Manors usually had their own mills. White bread fed mainly the aristocracy, while peasants relied on poorly-milled oat and rye, usually for flat bread and porridge.</a:t>
            </a:r>
          </a:p>
          <a:p>
            <a:r>
              <a:rPr lang="en-US" dirty="0">
                <a:latin typeface="Times New Roman" panose="02020603050405020304" pitchFamily="18" charset="0"/>
                <a:cs typeface="Times New Roman" panose="02020603050405020304" pitchFamily="18" charset="0"/>
              </a:rPr>
              <a:t>In cities, bakeries were often attached or near mills, which were built on waterways. Bakeries were usually on the outskirts of town due to fire potential. </a:t>
            </a:r>
          </a:p>
        </p:txBody>
      </p:sp>
    </p:spTree>
    <p:extLst>
      <p:ext uri="{BB962C8B-B14F-4D97-AF65-F5344CB8AC3E}">
        <p14:creationId xmlns:p14="http://schemas.microsoft.com/office/powerpoint/2010/main" val="4201738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96F1B-34FC-4B0B-B4C0-F9B4A94E625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Bread Dread (3)</a:t>
            </a:r>
          </a:p>
        </p:txBody>
      </p:sp>
      <p:sp>
        <p:nvSpPr>
          <p:cNvPr id="3" name="Content Placeholder 2">
            <a:extLst>
              <a:ext uri="{FF2B5EF4-FFF2-40B4-BE49-F238E27FC236}">
                <a16:creationId xmlns:a16="http://schemas.microsoft.com/office/drawing/2014/main" id="{58466E61-AF97-471C-A067-4E23AD85BBB0}"/>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Steam engines were used when roller-milling was developed in the mid-19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a:t>
            </a:r>
          </a:p>
          <a:p>
            <a:r>
              <a:rPr lang="en-US" dirty="0">
                <a:latin typeface="Times New Roman" panose="02020603050405020304" pitchFamily="18" charset="0"/>
                <a:cs typeface="Times New Roman" panose="02020603050405020304" pitchFamily="18" charset="0"/>
              </a:rPr>
              <a:t>The American Great Plains became a vast wheat-growing region in the 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after the Erie Canal was opened in the 1820s, then railroads connected Chicago and beyond.</a:t>
            </a:r>
          </a:p>
          <a:p>
            <a:r>
              <a:rPr lang="en-US" dirty="0">
                <a:latin typeface="Times New Roman" panose="02020603050405020304" pitchFamily="18" charset="0"/>
                <a:cs typeface="Times New Roman" panose="02020603050405020304" pitchFamily="18" charset="0"/>
              </a:rPr>
              <a:t>Cyrus McCormick’s mechanical harvester and John Deere’s steel plow meant farmers could grow large plots of wheat (or other crop).</a:t>
            </a:r>
          </a:p>
          <a:p>
            <a:r>
              <a:rPr lang="en-US" dirty="0">
                <a:latin typeface="Times New Roman" panose="02020603050405020304" pitchFamily="18" charset="0"/>
                <a:cs typeface="Times New Roman" panose="02020603050405020304" pitchFamily="18" charset="0"/>
              </a:rPr>
              <a:t>Bread prices dropped so even poor people could afford wheat bread.</a:t>
            </a:r>
          </a:p>
          <a:p>
            <a:r>
              <a:rPr lang="en-US" dirty="0">
                <a:latin typeface="Times New Roman" panose="02020603050405020304" pitchFamily="18" charset="0"/>
                <a:cs typeface="Times New Roman" panose="02020603050405020304" pitchFamily="18" charset="0"/>
              </a:rPr>
              <a:t>Sliced bread machinery was developed by Otto Rohwedder, which became commercially successful just before the Great Depression.</a:t>
            </a:r>
          </a:p>
          <a:p>
            <a:r>
              <a:rPr lang="en-US" dirty="0">
                <a:latin typeface="Times New Roman" panose="02020603050405020304" pitchFamily="18" charset="0"/>
                <a:cs typeface="Times New Roman" panose="02020603050405020304" pitchFamily="18" charset="0"/>
              </a:rPr>
              <a:t>Whole wheat, multi-grain and organic made a late 20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comeback.</a:t>
            </a:r>
          </a:p>
        </p:txBody>
      </p:sp>
    </p:spTree>
    <p:extLst>
      <p:ext uri="{BB962C8B-B14F-4D97-AF65-F5344CB8AC3E}">
        <p14:creationId xmlns:p14="http://schemas.microsoft.com/office/powerpoint/2010/main" val="332562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C1C86-5E55-437C-9CBE-745FB667FD8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Progress before Civilization</a:t>
            </a:r>
          </a:p>
        </p:txBody>
      </p:sp>
      <p:sp>
        <p:nvSpPr>
          <p:cNvPr id="3" name="Content Placeholder 2">
            <a:extLst>
              <a:ext uri="{FF2B5EF4-FFF2-40B4-BE49-F238E27FC236}">
                <a16:creationId xmlns:a16="http://schemas.microsoft.com/office/drawing/2014/main" id="{FFEEBFB6-0B31-4227-88BD-3E297F6FCC07}"/>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The great technology advances by early humans were stone tools and fire. Other discoveries did not survive for archeologists to discover.</a:t>
            </a:r>
          </a:p>
          <a:p>
            <a:r>
              <a:rPr lang="en-US" dirty="0">
                <a:latin typeface="Times New Roman" panose="02020603050405020304" pitchFamily="18" charset="0"/>
                <a:cs typeface="Times New Roman" panose="02020603050405020304" pitchFamily="18" charset="0"/>
              </a:rPr>
              <a:t>Campfires provided warmth, scared the hell out of predators, and at some point used for cooking—perhaps by accident. The Stone Age Einstein might have pulled the slab of antelope out of the fire with a sharp stick and showed off a great discovery.</a:t>
            </a:r>
          </a:p>
          <a:p>
            <a:r>
              <a:rPr lang="en-US" dirty="0">
                <a:latin typeface="Times New Roman" panose="02020603050405020304" pitchFamily="18" charset="0"/>
                <a:cs typeface="Times New Roman" panose="02020603050405020304" pitchFamily="18" charset="0"/>
              </a:rPr>
              <a:t>Presumably, nuts, berries and other stuff was added and what was good (and digestible) discovered.</a:t>
            </a:r>
          </a:p>
          <a:p>
            <a:r>
              <a:rPr lang="en-US" dirty="0">
                <a:latin typeface="Times New Roman" panose="02020603050405020304" pitchFamily="18" charset="0"/>
                <a:cs typeface="Times New Roman" panose="02020603050405020304" pitchFamily="18" charset="0"/>
              </a:rPr>
              <a:t>Cooking engineering may have started with improving the hearth, bowls, and eating utensils. </a:t>
            </a:r>
          </a:p>
          <a:p>
            <a:r>
              <a:rPr lang="en-US" dirty="0">
                <a:latin typeface="Times New Roman" panose="02020603050405020304" pitchFamily="18" charset="0"/>
                <a:cs typeface="Times New Roman" panose="02020603050405020304" pitchFamily="18" charset="0"/>
              </a:rPr>
              <a:t>Humans apparently liked large mammals for lunch; these animals typically went extinct once humans arrived. Humans are responsible for the “Sixth Extinction” and we got an early start.  </a:t>
            </a:r>
          </a:p>
        </p:txBody>
      </p:sp>
    </p:spTree>
    <p:extLst>
      <p:ext uri="{BB962C8B-B14F-4D97-AF65-F5344CB8AC3E}">
        <p14:creationId xmlns:p14="http://schemas.microsoft.com/office/powerpoint/2010/main" val="2813217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17675-B2A3-4E59-86B8-F09FEB9EFC2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Pasta</a:t>
            </a:r>
          </a:p>
        </p:txBody>
      </p:sp>
      <p:sp>
        <p:nvSpPr>
          <p:cNvPr id="3" name="Content Placeholder 2">
            <a:extLst>
              <a:ext uri="{FF2B5EF4-FFF2-40B4-BE49-F238E27FC236}">
                <a16:creationId xmlns:a16="http://schemas.microsoft.com/office/drawing/2014/main" id="{BABD335A-CB97-45B0-81B2-68FF00734063}"/>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Pasta is unlevened dough of durum wheat mixed with water or eggs and formed into various shapes, then boiled or baked.</a:t>
            </a:r>
          </a:p>
          <a:p>
            <a:r>
              <a:rPr lang="en-US" dirty="0">
                <a:latin typeface="Times New Roman" panose="02020603050405020304" pitchFamily="18" charset="0"/>
                <a:cs typeface="Times New Roman" panose="02020603050405020304" pitchFamily="18" charset="0"/>
              </a:rPr>
              <a:t>The first reference to pasta was in Sicily in the mid-12</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Precursors may have come from Asia, such as Chinese dumplings. Marco Polo was given credit for describing Chinese noodles.</a:t>
            </a:r>
          </a:p>
          <a:p>
            <a:r>
              <a:rPr lang="en-US" dirty="0">
                <a:latin typeface="Times New Roman" panose="02020603050405020304" pitchFamily="18" charset="0"/>
                <a:cs typeface="Times New Roman" panose="02020603050405020304" pitchFamily="18" charset="0"/>
              </a:rPr>
              <a:t>Hundred of forms exists (with an even greater variety of names), but categorized as either dry (commercially produced, like spaghetti) or wet which can be produced by hand (but also commercially available).</a:t>
            </a:r>
          </a:p>
          <a:p>
            <a:r>
              <a:rPr lang="en-US" dirty="0">
                <a:latin typeface="Times New Roman" panose="02020603050405020304" pitchFamily="18" charset="0"/>
                <a:cs typeface="Times New Roman" panose="02020603050405020304" pitchFamily="18" charset="0"/>
              </a:rPr>
              <a:t>Types of pasta include macaroni, ravioli, lasagna, fettucelle, and so 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976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FFF42-9EE6-4482-828F-9096BA52851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Pizza</a:t>
            </a:r>
          </a:p>
        </p:txBody>
      </p:sp>
      <p:sp>
        <p:nvSpPr>
          <p:cNvPr id="3" name="Content Placeholder 2">
            <a:extLst>
              <a:ext uri="{FF2B5EF4-FFF2-40B4-BE49-F238E27FC236}">
                <a16:creationId xmlns:a16="http://schemas.microsoft.com/office/drawing/2014/main" id="{2F777922-286C-4D88-BBB7-48E2D759B1CC}"/>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Flatbreads were an early civilization invention and the foundation of pizza, which has cheese, tomato sauce and other toppings. Cheese was an early civilization find, but tomatoes were a New World food. Ancient Greek served round flatbreads with olive oil, garlic and other toppings.</a:t>
            </a:r>
          </a:p>
          <a:p>
            <a:r>
              <a:rPr lang="en-US" dirty="0">
                <a:latin typeface="Times New Roman" panose="02020603050405020304" pitchFamily="18" charset="0"/>
                <a:cs typeface="Times New Roman" panose="02020603050405020304" pitchFamily="18" charset="0"/>
              </a:rPr>
              <a:t>It took Columbus and other explorers/conquerors to send tomatoes to the old world. Because much of the tomato plant is poisonous, it took some time before tomato fruit (that’s right, the big, red juicy tomato is a fruit) became a thing and, eventually, became tomato sauce.</a:t>
            </a:r>
          </a:p>
          <a:p>
            <a:r>
              <a:rPr lang="en-US" dirty="0">
                <a:latin typeface="Times New Roman" panose="02020603050405020304" pitchFamily="18" charset="0"/>
                <a:cs typeface="Times New Roman" panose="02020603050405020304" pitchFamily="18" charset="0"/>
              </a:rPr>
              <a:t>Street vendors of Naples sold baked flatbreads and called it pizza. </a:t>
            </a:r>
          </a:p>
          <a:p>
            <a:endParaRPr lang="en-US" dirty="0"/>
          </a:p>
        </p:txBody>
      </p:sp>
    </p:spTree>
    <p:extLst>
      <p:ext uri="{BB962C8B-B14F-4D97-AF65-F5344CB8AC3E}">
        <p14:creationId xmlns:p14="http://schemas.microsoft.com/office/powerpoint/2010/main" val="2982444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A9392-0C8A-44D6-BFFB-1ABAF781584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Pizza (2)</a:t>
            </a:r>
            <a:endParaRPr lang="en-US" dirty="0"/>
          </a:p>
        </p:txBody>
      </p:sp>
      <p:sp>
        <p:nvSpPr>
          <p:cNvPr id="3" name="Content Placeholder 2">
            <a:extLst>
              <a:ext uri="{FF2B5EF4-FFF2-40B4-BE49-F238E27FC236}">
                <a16:creationId xmlns:a16="http://schemas.microsoft.com/office/drawing/2014/main" id="{7378C321-3AEA-4D76-92BF-C87F885BFD9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Queen Marguerita of Savoy (Queen consort of Italy 1878-1900), according to legend, loved pizza and Chef Rafaelle Esposito made a royal version, which included tomatoes (red), mozzarella cheese (white) and basil (green), the colors of the Italian flag—a bit hit. </a:t>
            </a:r>
          </a:p>
          <a:p>
            <a:r>
              <a:rPr lang="en-US" dirty="0">
                <a:latin typeface="Times New Roman" panose="02020603050405020304" pitchFamily="18" charset="0"/>
                <a:cs typeface="Times New Roman" panose="02020603050405020304" pitchFamily="18" charset="0"/>
              </a:rPr>
              <a:t>Esposito sold pizza Marguerita from his own pizzeria, and it remains a best seller today.</a:t>
            </a:r>
          </a:p>
          <a:p>
            <a:r>
              <a:rPr lang="en-US" dirty="0">
                <a:latin typeface="Times New Roman" panose="02020603050405020304" pitchFamily="18" charset="0"/>
                <a:cs typeface="Times New Roman" panose="02020603050405020304" pitchFamily="18" charset="0"/>
              </a:rPr>
              <a:t>Other pizzerias claimed their own pizza toppings long before pizza Marguerita (1889), but this is the one that sticks. Perhaps,, Esposito was the first to use cheese.</a:t>
            </a:r>
          </a:p>
          <a:p>
            <a:r>
              <a:rPr lang="en-US" dirty="0">
                <a:latin typeface="Times New Roman" panose="02020603050405020304" pitchFamily="18" charset="0"/>
                <a:cs typeface="Times New Roman" panose="02020603050405020304" pitchFamily="18" charset="0"/>
              </a:rPr>
              <a:t>Pizza spread throughout Italy, with toppings of about anything.</a:t>
            </a:r>
          </a:p>
        </p:txBody>
      </p:sp>
    </p:spTree>
    <p:extLst>
      <p:ext uri="{BB962C8B-B14F-4D97-AF65-F5344CB8AC3E}">
        <p14:creationId xmlns:p14="http://schemas.microsoft.com/office/powerpoint/2010/main" val="3409980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86EA-5516-40DB-A8D5-A17BCE818DE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Pizza (3)</a:t>
            </a:r>
            <a:endParaRPr lang="en-US" dirty="0"/>
          </a:p>
        </p:txBody>
      </p:sp>
      <p:sp>
        <p:nvSpPr>
          <p:cNvPr id="3" name="Content Placeholder 2">
            <a:extLst>
              <a:ext uri="{FF2B5EF4-FFF2-40B4-BE49-F238E27FC236}">
                <a16:creationId xmlns:a16="http://schemas.microsoft.com/office/drawing/2014/main" id="{88A079BA-24EA-4C7D-A5AC-197CD336ECF8}"/>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As Italians migrated to America  early in the 20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they brought pizza with them. Lombardi’s opened in New York City about 1900 and is still around. </a:t>
            </a:r>
          </a:p>
          <a:p>
            <a:r>
              <a:rPr lang="en-US" dirty="0">
                <a:latin typeface="Times New Roman" panose="02020603050405020304" pitchFamily="18" charset="0"/>
                <a:cs typeface="Times New Roman" panose="02020603050405020304" pitchFamily="18" charset="0"/>
              </a:rPr>
              <a:t>Pizzerias were popular only within Italian communities, because the standard Italian ingredients like basil, oregano and garlic were not popular with others.</a:t>
            </a:r>
          </a:p>
          <a:p>
            <a:r>
              <a:rPr lang="en-US" dirty="0">
                <a:latin typeface="Times New Roman" panose="02020603050405020304" pitchFamily="18" charset="0"/>
                <a:cs typeface="Times New Roman" panose="02020603050405020304" pitchFamily="18" charset="0"/>
              </a:rPr>
              <a:t>Non-Italians introduced their own pizza by the 1940s, including Chicago deep dish pizza filled with standard American stuff including meat rather than Italian spices.</a:t>
            </a:r>
          </a:p>
          <a:p>
            <a:r>
              <a:rPr lang="en-US" dirty="0">
                <a:latin typeface="Times New Roman" panose="02020603050405020304" pitchFamily="18" charset="0"/>
                <a:cs typeface="Times New Roman" panose="02020603050405020304" pitchFamily="18" charset="0"/>
              </a:rPr>
              <a:t>Different pizza versions developed around the country from New York to California. Pizza became big business with chains such as Pizza Hut promising fast service and home delivery. </a:t>
            </a:r>
          </a:p>
        </p:txBody>
      </p:sp>
    </p:spTree>
    <p:extLst>
      <p:ext uri="{BB962C8B-B14F-4D97-AF65-F5344CB8AC3E}">
        <p14:creationId xmlns:p14="http://schemas.microsoft.com/office/powerpoint/2010/main" val="2901814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E5CA7-284C-4E93-ADFA-DC35C84B254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Wine</a:t>
            </a:r>
          </a:p>
        </p:txBody>
      </p:sp>
      <p:sp>
        <p:nvSpPr>
          <p:cNvPr id="3" name="Content Placeholder 2">
            <a:extLst>
              <a:ext uri="{FF2B5EF4-FFF2-40B4-BE49-F238E27FC236}">
                <a16:creationId xmlns:a16="http://schemas.microsoft.com/office/drawing/2014/main" id="{773B6FD5-002E-4AE3-889F-0E008394CF4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Wine is the result of fermented juice of crushed grapes (or other fruits). Natural yeast in the grape skins convert the grape sugars to alcohol.</a:t>
            </a:r>
          </a:p>
          <a:p>
            <a:r>
              <a:rPr lang="en-US" dirty="0">
                <a:latin typeface="Times New Roman" panose="02020603050405020304" pitchFamily="18" charset="0"/>
                <a:cs typeface="Times New Roman" panose="02020603050405020304" pitchFamily="18" charset="0"/>
              </a:rPr>
              <a:t>Wine seems to have been discovered in northern Iran, still part of the Fertile Crescent. Eurasian grapes grew wild there. Wine jars from 5,400 BC were found at a local village there.</a:t>
            </a:r>
          </a:p>
          <a:p>
            <a:r>
              <a:rPr lang="en-US" dirty="0">
                <a:latin typeface="Times New Roman" panose="02020603050405020304" pitchFamily="18" charset="0"/>
                <a:cs typeface="Times New Roman" panose="02020603050405020304" pitchFamily="18" charset="0"/>
              </a:rPr>
              <a:t>The Sumerians soon imported wine from there, but beer remained the favorite.</a:t>
            </a:r>
          </a:p>
          <a:p>
            <a:r>
              <a:rPr lang="en-US" dirty="0">
                <a:latin typeface="Times New Roman" panose="02020603050405020304" pitchFamily="18" charset="0"/>
                <a:cs typeface="Times New Roman" panose="02020603050405020304" pitchFamily="18" charset="0"/>
              </a:rPr>
              <a:t>Evidence of wine and grapes were extensive in the archaeological record throughout the Middle East. </a:t>
            </a:r>
          </a:p>
        </p:txBody>
      </p:sp>
    </p:spTree>
    <p:extLst>
      <p:ext uri="{BB962C8B-B14F-4D97-AF65-F5344CB8AC3E}">
        <p14:creationId xmlns:p14="http://schemas.microsoft.com/office/powerpoint/2010/main" val="4217426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12FC7-5F99-4165-A7DF-CC9C86971C2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Wine (2)</a:t>
            </a:r>
            <a:endParaRPr lang="en-US" dirty="0"/>
          </a:p>
        </p:txBody>
      </p:sp>
      <p:sp>
        <p:nvSpPr>
          <p:cNvPr id="3" name="Content Placeholder 2">
            <a:extLst>
              <a:ext uri="{FF2B5EF4-FFF2-40B4-BE49-F238E27FC236}">
                <a16:creationId xmlns:a16="http://schemas.microsoft.com/office/drawing/2014/main" id="{0601BE24-0C6B-42EE-AB64-CC0B08A3C514}"/>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The Greek historian Thucydides claimed the Greeks emerged from barbarism when they learned to cultivate grapes and olives.</a:t>
            </a:r>
          </a:p>
          <a:p>
            <a:r>
              <a:rPr lang="en-US" dirty="0">
                <a:latin typeface="Times New Roman" panose="02020603050405020304" pitchFamily="18" charset="0"/>
                <a:cs typeface="Times New Roman" panose="02020603050405020304" pitchFamily="18" charset="0"/>
              </a:rPr>
              <a:t>The Greeks may have invented the use of trellises in rows for growing grapes; they also produced improved wine presses (as well as olive oil presses).</a:t>
            </a:r>
          </a:p>
          <a:p>
            <a:r>
              <a:rPr lang="en-US" dirty="0">
                <a:latin typeface="Times New Roman" panose="02020603050405020304" pitchFamily="18" charset="0"/>
                <a:cs typeface="Times New Roman" panose="02020603050405020304" pitchFamily="18" charset="0"/>
              </a:rPr>
              <a:t>Athenians and other sea-going Greek merchants exported wine by the 7</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BC. The seafaring Greeks spread the use of grapes and wine.</a:t>
            </a:r>
          </a:p>
          <a:p>
            <a:r>
              <a:rPr lang="en-US" dirty="0">
                <a:latin typeface="Times New Roman" panose="02020603050405020304" pitchFamily="18" charset="0"/>
                <a:cs typeface="Times New Roman" panose="02020603050405020304" pitchFamily="18" charset="0"/>
              </a:rPr>
              <a:t>Grape and wine production became Roman traditions, expanding grape and wine production across the Mediterranean and throughout the Roman Empire.</a:t>
            </a:r>
          </a:p>
        </p:txBody>
      </p:sp>
    </p:spTree>
    <p:extLst>
      <p:ext uri="{BB962C8B-B14F-4D97-AF65-F5344CB8AC3E}">
        <p14:creationId xmlns:p14="http://schemas.microsoft.com/office/powerpoint/2010/main" val="2965220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00F5-1035-4ADF-BA92-5F5D56B5D6F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Wine (3)</a:t>
            </a:r>
            <a:endParaRPr lang="en-US" dirty="0"/>
          </a:p>
        </p:txBody>
      </p:sp>
      <p:sp>
        <p:nvSpPr>
          <p:cNvPr id="3" name="Content Placeholder 2">
            <a:extLst>
              <a:ext uri="{FF2B5EF4-FFF2-40B4-BE49-F238E27FC236}">
                <a16:creationId xmlns:a16="http://schemas.microsoft.com/office/drawing/2014/main" id="{4721B8F2-D016-4F7F-AF96-1DD19A643C69}"/>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After the collapse of Rome, the Catholic Church dominated wine production, especially at monasteries. </a:t>
            </a:r>
          </a:p>
          <a:p>
            <a:r>
              <a:rPr lang="en-US" dirty="0">
                <a:latin typeface="Times New Roman" panose="02020603050405020304" pitchFamily="18" charset="0"/>
                <a:cs typeface="Times New Roman" panose="02020603050405020304" pitchFamily="18" charset="0"/>
              </a:rPr>
              <a:t>France has a long history of wine production, started by the Greeks in the 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BC. Some 25 great grapes from French regions, and wines are named for the regions of the grapes: Burgandy, Champagne, Merlot and so on. </a:t>
            </a:r>
          </a:p>
          <a:p>
            <a:r>
              <a:rPr lang="en-US" dirty="0">
                <a:latin typeface="Times New Roman" panose="02020603050405020304" pitchFamily="18" charset="0"/>
                <a:cs typeface="Times New Roman" panose="02020603050405020304" pitchFamily="18" charset="0"/>
              </a:rPr>
              <a:t>Italy has been an important wine area from Roman times (number two in total production behind France) and virtually every Italian province produces wine.</a:t>
            </a:r>
          </a:p>
          <a:p>
            <a:r>
              <a:rPr lang="en-US" dirty="0">
                <a:latin typeface="Times New Roman" panose="02020603050405020304" pitchFamily="18" charset="0"/>
                <a:cs typeface="Times New Roman" panose="02020603050405020304" pitchFamily="18" charset="0"/>
              </a:rPr>
              <a:t>Spanish missionaries brought wine to the New World, eventually into California; but others brought wine to Sonoma and the Napa Valley in the mid-19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a:t>
            </a:r>
          </a:p>
        </p:txBody>
      </p:sp>
    </p:spTree>
    <p:extLst>
      <p:ext uri="{BB962C8B-B14F-4D97-AF65-F5344CB8AC3E}">
        <p14:creationId xmlns:p14="http://schemas.microsoft.com/office/powerpoint/2010/main" val="1863375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5C0A-4ED2-423A-8216-FFC9A41F1B5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Cheddar May Be Better</a:t>
            </a:r>
          </a:p>
        </p:txBody>
      </p:sp>
      <p:sp>
        <p:nvSpPr>
          <p:cNvPr id="3" name="Content Placeholder 2">
            <a:extLst>
              <a:ext uri="{FF2B5EF4-FFF2-40B4-BE49-F238E27FC236}">
                <a16:creationId xmlns:a16="http://schemas.microsoft.com/office/drawing/2014/main" id="{41BDFF75-4627-4B91-88FB-15B943A0032F}"/>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Eight thousand year old potsherds from Switzerland may have been used to separate curds from whey, giving the Swiss a claim to cheese glory.</a:t>
            </a:r>
          </a:p>
          <a:p>
            <a:r>
              <a:rPr lang="en-US" dirty="0">
                <a:latin typeface="Times New Roman" panose="02020603050405020304" pitchFamily="18" charset="0"/>
                <a:cs typeface="Times New Roman" panose="02020603050405020304" pitchFamily="18" charset="0"/>
              </a:rPr>
              <a:t>Alternatively, the Fertile Crescent may be the spot of origin as goats and sheep were domesticated by 7,000 BC in Mesopotamia. However, no early physical evidence has been found and bookkeeping records of cheese (and butter) came much later.</a:t>
            </a:r>
          </a:p>
          <a:p>
            <a:r>
              <a:rPr lang="en-US" dirty="0">
                <a:latin typeface="Times New Roman" panose="02020603050405020304" pitchFamily="18" charset="0"/>
                <a:cs typeface="Times New Roman" panose="02020603050405020304" pitchFamily="18" charset="0"/>
              </a:rPr>
              <a:t>Milk protein is made up of whey and casein; casein makes up most of the solid part of cheese. Bacteria and coagulants cause the curds. </a:t>
            </a:r>
          </a:p>
          <a:p>
            <a:r>
              <a:rPr lang="en-US" dirty="0">
                <a:latin typeface="Times New Roman" panose="02020603050405020304" pitchFamily="18" charset="0"/>
                <a:cs typeface="Times New Roman" panose="02020603050405020304" pitchFamily="18" charset="0"/>
              </a:rPr>
              <a:t>The basic steps of cheese making are curdling, draining, molding, salting, maturing and packaging.</a:t>
            </a:r>
          </a:p>
        </p:txBody>
      </p:sp>
    </p:spTree>
    <p:extLst>
      <p:ext uri="{BB962C8B-B14F-4D97-AF65-F5344CB8AC3E}">
        <p14:creationId xmlns:p14="http://schemas.microsoft.com/office/powerpoint/2010/main" val="2562462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C787-5629-4A3D-9F31-F96AF877731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Cheddar (2)</a:t>
            </a:r>
            <a:endParaRPr lang="en-US" dirty="0"/>
          </a:p>
        </p:txBody>
      </p:sp>
      <p:sp>
        <p:nvSpPr>
          <p:cNvPr id="3" name="Content Placeholder 2">
            <a:extLst>
              <a:ext uri="{FF2B5EF4-FFF2-40B4-BE49-F238E27FC236}">
                <a16:creationId xmlns:a16="http://schemas.microsoft.com/office/drawing/2014/main" id="{5A4E6A44-4A9E-4F6D-BDCF-0CA679875505}"/>
              </a:ext>
            </a:extLst>
          </p:cNvPr>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After curdling, the whey (watery stuff) is squeezed out; heating and draining also reduce the amount of whey. Pressing gives the cheese its shape and also reduces the whey, then salt is added. The cheese is aged, from less than a month to several years—which sharpens the flavor. Starting with milk, every step affects the taste and texture, plus overall quality and price.</a:t>
            </a:r>
          </a:p>
          <a:p>
            <a:r>
              <a:rPr lang="en-US" dirty="0">
                <a:latin typeface="Times New Roman" panose="02020603050405020304" pitchFamily="18" charset="0"/>
                <a:cs typeface="Times New Roman" panose="02020603050405020304" pitchFamily="18" charset="0"/>
              </a:rPr>
              <a:t>Romans were expert cheese makers as documented by Roman historians such as Pliny, apparently much preferring cheese over milk.</a:t>
            </a:r>
          </a:p>
          <a:p>
            <a:r>
              <a:rPr lang="en-US" dirty="0">
                <a:latin typeface="Times New Roman" panose="02020603050405020304" pitchFamily="18" charset="0"/>
                <a:cs typeface="Times New Roman" panose="02020603050405020304" pitchFamily="18" charset="0"/>
              </a:rPr>
              <a:t>During the Middle Ages, cheese recipes were lost. Some were discovered locally and monasteries became important cheese makers. Beyond the local milk cow, it was difficult to get fresh milk and cheese became the substitute. </a:t>
            </a:r>
          </a:p>
        </p:txBody>
      </p:sp>
    </p:spTree>
    <p:extLst>
      <p:ext uri="{BB962C8B-B14F-4D97-AF65-F5344CB8AC3E}">
        <p14:creationId xmlns:p14="http://schemas.microsoft.com/office/powerpoint/2010/main" val="481635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05471-F089-4D7F-87A6-4B7D71C0F37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Cheddar (3)</a:t>
            </a:r>
            <a:endParaRPr lang="en-US" dirty="0"/>
          </a:p>
        </p:txBody>
      </p:sp>
      <p:sp>
        <p:nvSpPr>
          <p:cNvPr id="3" name="Content Placeholder 2">
            <a:extLst>
              <a:ext uri="{FF2B5EF4-FFF2-40B4-BE49-F238E27FC236}">
                <a16:creationId xmlns:a16="http://schemas.microsoft.com/office/drawing/2014/main" id="{4C3CE6C9-0475-43DC-9932-B1B25A9653A2}"/>
              </a:ext>
            </a:extLst>
          </p:cNvPr>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The Industrial Revolution changed cheese manufacturing, with large-scale production starting in Switzerland early in the 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“Assembly line cheese” started in America in the mid-19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beginning with Cheddar cheese.</a:t>
            </a:r>
          </a:p>
          <a:p>
            <a:r>
              <a:rPr lang="en-US" dirty="0">
                <a:latin typeface="Times New Roman" panose="02020603050405020304" pitchFamily="18" charset="0"/>
                <a:cs typeface="Times New Roman" panose="02020603050405020304" pitchFamily="18" charset="0"/>
              </a:rPr>
              <a:t>Louis Pasteur invented pasteurization (for wine, but the heating process also works for cheese), which allowed large-scale “standardized” production free of germs—but not necessarily great for taste and texture.</a:t>
            </a:r>
          </a:p>
          <a:p>
            <a:r>
              <a:rPr lang="en-US" dirty="0">
                <a:latin typeface="Times New Roman" panose="02020603050405020304" pitchFamily="18" charset="0"/>
                <a:cs typeface="Times New Roman" panose="02020603050405020304" pitchFamily="18" charset="0"/>
              </a:rPr>
              <a:t>Processed cheese started early in the 20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also in Switzerland using emulsifiers, food coloring and preservatives. This improved self life as a lower cost. The US became the largest producer of processed cheese, while France is the largest producer of traditional cheese. </a:t>
            </a:r>
          </a:p>
        </p:txBody>
      </p:sp>
    </p:spTree>
    <p:extLst>
      <p:ext uri="{BB962C8B-B14F-4D97-AF65-F5344CB8AC3E}">
        <p14:creationId xmlns:p14="http://schemas.microsoft.com/office/powerpoint/2010/main" val="237185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BE7E-CBFF-4983-A907-61539A516A9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Primordial Soup</a:t>
            </a:r>
          </a:p>
        </p:txBody>
      </p:sp>
      <p:sp>
        <p:nvSpPr>
          <p:cNvPr id="3" name="Content Placeholder 2">
            <a:extLst>
              <a:ext uri="{FF2B5EF4-FFF2-40B4-BE49-F238E27FC236}">
                <a16:creationId xmlns:a16="http://schemas.microsoft.com/office/drawing/2014/main" id="{15186CAE-AFDA-4679-951F-447B6E136587}"/>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Apologies to Stanley Miller and Harold Urey who experimented with the possibility of life out of “primordia soup” of the early Earth. Experiments showed the immergence of organic chemicals in a matter of weeks.</a:t>
            </a:r>
          </a:p>
          <a:p>
            <a:r>
              <a:rPr lang="en-US" dirty="0">
                <a:latin typeface="Times New Roman" panose="02020603050405020304" pitchFamily="18" charset="0"/>
                <a:cs typeface="Times New Roman" panose="02020603050405020304" pitchFamily="18" charset="0"/>
              </a:rPr>
              <a:t>Experiments with low-tech technology of say 50,000 years ago could include cooking soup in a turtle shell with bone tools over a campfire. Ingredients might include water from the local stream, fish, perhaps a rabbit or squirrel, berries and available nuts, and mushrooms (careful here). Note: limited cheating allowed.</a:t>
            </a:r>
          </a:p>
          <a:p>
            <a:r>
              <a:rPr lang="en-US" dirty="0">
                <a:latin typeface="Times New Roman" panose="02020603050405020304" pitchFamily="18" charset="0"/>
                <a:cs typeface="Times New Roman" panose="02020603050405020304" pitchFamily="18" charset="0"/>
              </a:rPr>
              <a:t>Dress in animal skins and use wood-carved bowls for a real experience. Eat from a squatting position.</a:t>
            </a:r>
          </a:p>
        </p:txBody>
      </p:sp>
    </p:spTree>
    <p:extLst>
      <p:ext uri="{BB962C8B-B14F-4D97-AF65-F5344CB8AC3E}">
        <p14:creationId xmlns:p14="http://schemas.microsoft.com/office/powerpoint/2010/main" val="3845266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0D651-B6CD-4DCB-A837-397895A06FF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Cheddar (4)</a:t>
            </a:r>
            <a:endParaRPr lang="en-US" dirty="0"/>
          </a:p>
        </p:txBody>
      </p:sp>
      <p:sp>
        <p:nvSpPr>
          <p:cNvPr id="3" name="Content Placeholder 2">
            <a:extLst>
              <a:ext uri="{FF2B5EF4-FFF2-40B4-BE49-F238E27FC236}">
                <a16:creationId xmlns:a16="http://schemas.microsoft.com/office/drawing/2014/main" id="{DCDD6FC6-49FB-4270-A54C-127812464D4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Cheddar cheese has its own unique history, going back almost a thousand years. The cheese was mentioned in the accounting records (pipe roll) of King Henry II in 1170. Romans may have brought the recipe to Britain. </a:t>
            </a:r>
          </a:p>
          <a:p>
            <a:r>
              <a:rPr lang="en-US" dirty="0">
                <a:latin typeface="Times New Roman" panose="02020603050405020304" pitchFamily="18" charset="0"/>
                <a:cs typeface="Times New Roman" panose="02020603050405020304" pitchFamily="18" charset="0"/>
              </a:rPr>
              <a:t>The name comes from the Cheddar Gorge west of London in the county of Somerset (or the nearby village of Cheddar).</a:t>
            </a:r>
          </a:p>
          <a:p>
            <a:r>
              <a:rPr lang="en-US" dirty="0">
                <a:latin typeface="Times New Roman" panose="02020603050405020304" pitchFamily="18" charset="0"/>
                <a:cs typeface="Times New Roman" panose="02020603050405020304" pitchFamily="18" charset="0"/>
              </a:rPr>
              <a:t>The cheese has the additional step of “cheddaring,” where the curds are kneaded after heating, then cut into cubes, stacked and turned. </a:t>
            </a:r>
          </a:p>
          <a:p>
            <a:r>
              <a:rPr lang="en-US" dirty="0">
                <a:latin typeface="Times New Roman" panose="02020603050405020304" pitchFamily="18" charset="0"/>
                <a:cs typeface="Times New Roman" panose="02020603050405020304" pitchFamily="18" charset="0"/>
              </a:rPr>
              <a:t>Cheddar may be the most popular cheese in the world—and produced all over, much to the chagrin of Somerset cheese producers).</a:t>
            </a:r>
          </a:p>
        </p:txBody>
      </p:sp>
    </p:spTree>
    <p:extLst>
      <p:ext uri="{BB962C8B-B14F-4D97-AF65-F5344CB8AC3E}">
        <p14:creationId xmlns:p14="http://schemas.microsoft.com/office/powerpoint/2010/main" val="3699231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9A8D7-0CE6-4FCB-8485-627ACFE9F2D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Putter With Butter</a:t>
            </a:r>
          </a:p>
        </p:txBody>
      </p:sp>
      <p:sp>
        <p:nvSpPr>
          <p:cNvPr id="3" name="Content Placeholder 2">
            <a:extLst>
              <a:ext uri="{FF2B5EF4-FFF2-40B4-BE49-F238E27FC236}">
                <a16:creationId xmlns:a16="http://schemas.microsoft.com/office/drawing/2014/main" id="{421C7DC9-DF14-4988-96BB-3F631C77077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Butter probably started with goats and sheep, using churning after the cream turned sour. The colder the cream, the thicker.</a:t>
            </a:r>
          </a:p>
          <a:p>
            <a:r>
              <a:rPr lang="en-US" dirty="0">
                <a:latin typeface="Times New Roman" panose="02020603050405020304" pitchFamily="18" charset="0"/>
                <a:cs typeface="Times New Roman" panose="02020603050405020304" pitchFamily="18" charset="0"/>
              </a:rPr>
              <a:t>When the cream is churned, the butter separates from the buttermilk.</a:t>
            </a:r>
          </a:p>
          <a:p>
            <a:r>
              <a:rPr lang="en-US" dirty="0">
                <a:latin typeface="Times New Roman" panose="02020603050405020304" pitchFamily="18" charset="0"/>
                <a:cs typeface="Times New Roman" panose="02020603050405020304" pitchFamily="18" charset="0"/>
              </a:rPr>
              <a:t>The butter is usually whitish, but depends on the diet of the cows (or goats). The butter is cleared with water, then salt added to taste.</a:t>
            </a:r>
          </a:p>
          <a:p>
            <a:r>
              <a:rPr lang="en-US" dirty="0">
                <a:latin typeface="Times New Roman" panose="02020603050405020304" pitchFamily="18" charset="0"/>
                <a:cs typeface="Times New Roman" panose="02020603050405020304" pitchFamily="18" charset="0"/>
              </a:rPr>
              <a:t>Buttermilk is particularly good for making pancakes, which can then be topped with butter. Plus, some people like to drink buttermilk.</a:t>
            </a:r>
          </a:p>
        </p:txBody>
      </p:sp>
    </p:spTree>
    <p:extLst>
      <p:ext uri="{BB962C8B-B14F-4D97-AF65-F5344CB8AC3E}">
        <p14:creationId xmlns:p14="http://schemas.microsoft.com/office/powerpoint/2010/main" val="2976057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DBAA7-C1A2-407A-8E3F-41374D6B23F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Veggies</a:t>
            </a:r>
          </a:p>
        </p:txBody>
      </p:sp>
      <p:sp>
        <p:nvSpPr>
          <p:cNvPr id="3" name="Content Placeholder 2">
            <a:extLst>
              <a:ext uri="{FF2B5EF4-FFF2-40B4-BE49-F238E27FC236}">
                <a16:creationId xmlns:a16="http://schemas.microsoft.com/office/drawing/2014/main" id="{B7EFA6CE-4F70-4BC2-BB05-6904F69A8600}"/>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Vegetables are the edible parts of plants—plus mushrooms which are fungi. That could be about anything from fruits and grains to stems and roots.</a:t>
            </a:r>
          </a:p>
          <a:p>
            <a:r>
              <a:rPr lang="en-US" dirty="0">
                <a:latin typeface="Times New Roman" panose="02020603050405020304" pitchFamily="18" charset="0"/>
                <a:cs typeface="Times New Roman" panose="02020603050405020304" pitchFamily="18" charset="0"/>
              </a:rPr>
              <a:t>Most people have their favorites and ones they despise. Leafy veggies like lettuce and spinach are great for salads; fruiting vegetables (excluding what most people consider fruit) include eggplant, tomatoes, cucumbers, and squash; podding veggies are peas and beans; roots include carrots, potatoes, radishes, and turnips; bulbs and stems have celery, garlic, leeks, and onions.</a:t>
            </a:r>
          </a:p>
          <a:p>
            <a:r>
              <a:rPr lang="en-US" dirty="0">
                <a:latin typeface="Times New Roman" panose="02020603050405020304" pitchFamily="18" charset="0"/>
                <a:cs typeface="Times New Roman" panose="02020603050405020304" pitchFamily="18" charset="0"/>
              </a:rPr>
              <a:t>Plant parts usually not considered veggies are nuts, grains, fruits and spices.</a:t>
            </a:r>
          </a:p>
          <a:p>
            <a:r>
              <a:rPr lang="en-US" dirty="0">
                <a:latin typeface="Times New Roman" panose="02020603050405020304" pitchFamily="18" charset="0"/>
                <a:cs typeface="Times New Roman" panose="02020603050405020304" pitchFamily="18" charset="0"/>
              </a:rPr>
              <a:t>Veggies are seasonal and most were eaten only during the harvest season of that plant. The major exception were root plants like carrots and onions which would keep during the winter. Other crops such as peas and beans were dried and then became common additions to soups and stews. </a:t>
            </a:r>
          </a:p>
        </p:txBody>
      </p:sp>
    </p:spTree>
    <p:extLst>
      <p:ext uri="{BB962C8B-B14F-4D97-AF65-F5344CB8AC3E}">
        <p14:creationId xmlns:p14="http://schemas.microsoft.com/office/powerpoint/2010/main" val="2363394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5EB86-F10F-4702-8C73-99B2F8649523}"/>
              </a:ext>
            </a:extLst>
          </p:cNvPr>
          <p:cNvSpPr>
            <a:spLocks noGrp="1"/>
          </p:cNvSpPr>
          <p:nvPr>
            <p:ph type="title"/>
          </p:nvPr>
        </p:nvSpPr>
        <p:spPr/>
        <p:txBody>
          <a:bodyPr/>
          <a:lstStyle/>
          <a:p>
            <a:pPr algn="ctr"/>
            <a:r>
              <a:rPr lang="en-US" dirty="0">
                <a:solidFill>
                  <a:prstClr val="black"/>
                </a:solidFill>
                <a:latin typeface="Times New Roman" panose="02020603050405020304" pitchFamily="18" charset="0"/>
                <a:cs typeface="Times New Roman" panose="02020603050405020304" pitchFamily="18" charset="0"/>
              </a:rPr>
              <a:t>Veggies (2)</a:t>
            </a:r>
            <a:endParaRPr lang="en-US" dirty="0"/>
          </a:p>
        </p:txBody>
      </p:sp>
      <p:sp>
        <p:nvSpPr>
          <p:cNvPr id="3" name="Content Placeholder 2">
            <a:extLst>
              <a:ext uri="{FF2B5EF4-FFF2-40B4-BE49-F238E27FC236}">
                <a16:creationId xmlns:a16="http://schemas.microsoft.com/office/drawing/2014/main" id="{9174CB76-6843-44E7-B50B-B24B52ADBB13}"/>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People no doubt collected and ate wild vegetables long before agriculture and civilization. Many were found in the Fertile Crescent, from peas to beets. </a:t>
            </a:r>
          </a:p>
          <a:p>
            <a:r>
              <a:rPr lang="en-US" dirty="0">
                <a:latin typeface="Times New Roman" panose="02020603050405020304" pitchFamily="18" charset="0"/>
                <a:cs typeface="Times New Roman" panose="02020603050405020304" pitchFamily="18" charset="0"/>
              </a:rPr>
              <a:t>Wild lettuce in various forms was found around the world. Onions, leeks, garlic and carrots were grown in the Middle East. </a:t>
            </a:r>
          </a:p>
          <a:p>
            <a:r>
              <a:rPr lang="en-US" dirty="0">
                <a:latin typeface="Times New Roman" panose="02020603050405020304" pitchFamily="18" charset="0"/>
                <a:cs typeface="Times New Roman" panose="02020603050405020304" pitchFamily="18" charset="0"/>
              </a:rPr>
              <a:t>Eggplant, radishes, cucumbers, and soybeans are Asian.</a:t>
            </a:r>
          </a:p>
          <a:p>
            <a:r>
              <a:rPr lang="en-US" dirty="0">
                <a:latin typeface="Times New Roman" panose="02020603050405020304" pitchFamily="18" charset="0"/>
                <a:cs typeface="Times New Roman" panose="02020603050405020304" pitchFamily="18" charset="0"/>
              </a:rPr>
              <a:t>These all made their way to Greece by, say, the time of Plato.</a:t>
            </a:r>
          </a:p>
          <a:p>
            <a:r>
              <a:rPr lang="en-US" dirty="0">
                <a:latin typeface="Times New Roman" panose="02020603050405020304" pitchFamily="18" charset="0"/>
                <a:cs typeface="Times New Roman" panose="02020603050405020304" pitchFamily="18" charset="0"/>
              </a:rPr>
              <a:t>During the Middle Ages, veggies were mainly peasant food as the nobles preferred meat and white bread (plus wine and beer). Veggies also were part of the monks’ diet, especially in soups.</a:t>
            </a:r>
          </a:p>
          <a:p>
            <a:r>
              <a:rPr lang="en-US" dirty="0">
                <a:latin typeface="Times New Roman" panose="02020603050405020304" pitchFamily="18" charset="0"/>
                <a:cs typeface="Times New Roman" panose="02020603050405020304" pitchFamily="18" charset="0"/>
              </a:rPr>
              <a:t>Corn, beans, squash, tomatoes and potatoes are New World plants and late arrivals to Europe.</a:t>
            </a:r>
          </a:p>
        </p:txBody>
      </p:sp>
    </p:spTree>
    <p:extLst>
      <p:ext uri="{BB962C8B-B14F-4D97-AF65-F5344CB8AC3E}">
        <p14:creationId xmlns:p14="http://schemas.microsoft.com/office/powerpoint/2010/main" val="1828712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B66CE-87CD-4AA6-B994-2F725B7975DA}"/>
              </a:ext>
            </a:extLst>
          </p:cNvPr>
          <p:cNvSpPr>
            <a:spLocks noGrp="1"/>
          </p:cNvSpPr>
          <p:nvPr>
            <p:ph type="title"/>
          </p:nvPr>
        </p:nvSpPr>
        <p:spPr/>
        <p:txBody>
          <a:bodyPr/>
          <a:lstStyle/>
          <a:p>
            <a:pPr algn="ctr"/>
            <a:r>
              <a:rPr lang="en-US" dirty="0">
                <a:solidFill>
                  <a:prstClr val="black"/>
                </a:solidFill>
                <a:latin typeface="Times New Roman" panose="02020603050405020304" pitchFamily="18" charset="0"/>
                <a:cs typeface="Times New Roman" panose="02020603050405020304" pitchFamily="18" charset="0"/>
              </a:rPr>
              <a:t>Veggies (3)</a:t>
            </a:r>
            <a:endParaRPr lang="en-US" dirty="0"/>
          </a:p>
        </p:txBody>
      </p:sp>
      <p:sp>
        <p:nvSpPr>
          <p:cNvPr id="3" name="Content Placeholder 2">
            <a:extLst>
              <a:ext uri="{FF2B5EF4-FFF2-40B4-BE49-F238E27FC236}">
                <a16:creationId xmlns:a16="http://schemas.microsoft.com/office/drawing/2014/main" id="{54EFFD46-A31C-4F8E-AAFC-E959EFB81FA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After Columbus, Cortez and other explorers/conquerors, New World veggies made their way to the European tables. </a:t>
            </a:r>
          </a:p>
          <a:p>
            <a:r>
              <a:rPr lang="en-US" dirty="0">
                <a:latin typeface="Times New Roman" panose="02020603050405020304" pitchFamily="18" charset="0"/>
                <a:cs typeface="Times New Roman" panose="02020603050405020304" pitchFamily="18" charset="0"/>
              </a:rPr>
              <a:t>Figuring out what and how to cook these plants proved to be slow and difficult, especially because of speculation that they were poisonous. This was true of various plant parts of, say, potatoes and tomatoes. Potatoes proved unappetizing if not cooked (without instruction or cookbooks, boiling and baking potatoes had to be worked out—and it was a long way from sour cream and cheese). </a:t>
            </a:r>
          </a:p>
          <a:p>
            <a:r>
              <a:rPr lang="en-US" dirty="0">
                <a:latin typeface="Times New Roman" panose="02020603050405020304" pitchFamily="18" charset="0"/>
                <a:cs typeface="Times New Roman" panose="02020603050405020304" pitchFamily="18" charset="0"/>
              </a:rPr>
              <a:t>The master chefs of Italian and French aristocrats figured this out as part of </a:t>
            </a:r>
            <a:r>
              <a:rPr lang="en-US" i="1" dirty="0">
                <a:latin typeface="Times New Roman" panose="02020603050405020304" pitchFamily="18" charset="0"/>
                <a:cs typeface="Times New Roman" panose="02020603050405020304" pitchFamily="18" charset="0"/>
              </a:rPr>
              <a:t>haute cuisine</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26606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B283-46FE-49E1-8692-83E3325C461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Fruits</a:t>
            </a:r>
          </a:p>
        </p:txBody>
      </p:sp>
      <p:sp>
        <p:nvSpPr>
          <p:cNvPr id="3" name="Content Placeholder 2">
            <a:extLst>
              <a:ext uri="{FF2B5EF4-FFF2-40B4-BE49-F238E27FC236}">
                <a16:creationId xmlns:a16="http://schemas.microsoft.com/office/drawing/2014/main" id="{6D2DE8DD-5693-4649-BE87-2035B7391A36}"/>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Fruits are sweet and especially appealing, first to animals spreading seeds and humans long before civilization.</a:t>
            </a:r>
          </a:p>
          <a:p>
            <a:r>
              <a:rPr lang="en-US" dirty="0">
                <a:latin typeface="Times New Roman" panose="02020603050405020304" pitchFamily="18" charset="0"/>
                <a:cs typeface="Times New Roman" panose="02020603050405020304" pitchFamily="18" charset="0"/>
              </a:rPr>
              <a:t>Fruits include apples, oranges, grapes, berries, even tomatoes.</a:t>
            </a:r>
          </a:p>
          <a:p>
            <a:r>
              <a:rPr lang="en-US" dirty="0">
                <a:latin typeface="Times New Roman" panose="02020603050405020304" pitchFamily="18" charset="0"/>
                <a:cs typeface="Times New Roman" panose="02020603050405020304" pitchFamily="18" charset="0"/>
              </a:rPr>
              <a:t>Plants for fruit consumption have been cultivated for at least 6,000 years, beginning with olives, figs, dates, grapes, and pomegranates, all in the Middle East.</a:t>
            </a:r>
          </a:p>
          <a:p>
            <a:r>
              <a:rPr lang="en-US" dirty="0">
                <a:latin typeface="Times New Roman" panose="02020603050405020304" pitchFamily="18" charset="0"/>
                <a:cs typeface="Times New Roman" panose="02020603050405020304" pitchFamily="18" charset="0"/>
              </a:rPr>
              <a:t>Somewhat difficult fruits to grow (and therefore cultivated later) were apples, pears, plums and cherries. These required grafting, a technique developed in China. </a:t>
            </a:r>
          </a:p>
          <a:p>
            <a:r>
              <a:rPr lang="en-US" dirty="0">
                <a:latin typeface="Times New Roman" panose="02020603050405020304" pitchFamily="18" charset="0"/>
                <a:cs typeface="Times New Roman" panose="02020603050405020304" pitchFamily="18" charset="0"/>
              </a:rPr>
              <a:t>Apples became the favorite fruit of the Romans who developed dozens of varieties.</a:t>
            </a:r>
          </a:p>
        </p:txBody>
      </p:sp>
    </p:spTree>
    <p:extLst>
      <p:ext uri="{BB962C8B-B14F-4D97-AF65-F5344CB8AC3E}">
        <p14:creationId xmlns:p14="http://schemas.microsoft.com/office/powerpoint/2010/main" val="19631411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309CC-6050-4B6C-A3BA-85EB8175045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Fruits (2)</a:t>
            </a:r>
          </a:p>
        </p:txBody>
      </p:sp>
      <p:sp>
        <p:nvSpPr>
          <p:cNvPr id="3" name="Content Placeholder 2">
            <a:extLst>
              <a:ext uri="{FF2B5EF4-FFF2-40B4-BE49-F238E27FC236}">
                <a16:creationId xmlns:a16="http://schemas.microsoft.com/office/drawing/2014/main" id="{77155242-E81B-4B23-8D0A-C59515A21F91}"/>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Citrus fruits were found in China by 2,000 BC, beginning with the citron (like a large bitter lemon, probably used for medicine and perfume). Oranges came from Indonesia, lemons from India. Columbus found pineapples in the Caribbean.</a:t>
            </a:r>
          </a:p>
          <a:p>
            <a:r>
              <a:rPr lang="en-US" dirty="0">
                <a:latin typeface="Times New Roman" panose="02020603050405020304" pitchFamily="18" charset="0"/>
                <a:cs typeface="Times New Roman" panose="02020603050405020304" pitchFamily="18" charset="0"/>
              </a:rPr>
              <a:t>Most fruit trees were imported into America, along with honey bees needed for pollination. </a:t>
            </a:r>
          </a:p>
          <a:p>
            <a:r>
              <a:rPr lang="en-US" dirty="0">
                <a:latin typeface="Times New Roman" panose="02020603050405020304" pitchFamily="18" charset="0"/>
                <a:cs typeface="Times New Roman" panose="02020603050405020304" pitchFamily="18" charset="0"/>
              </a:rPr>
              <a:t>Fruit production  became industrialized, grown for the ability to harvest, ship and shelf life. Great for availability but not taste.</a:t>
            </a:r>
          </a:p>
          <a:p>
            <a:r>
              <a:rPr lang="en-US" dirty="0">
                <a:latin typeface="Times New Roman" panose="02020603050405020304" pitchFamily="18" charset="0"/>
                <a:cs typeface="Times New Roman" panose="02020603050405020304" pitchFamily="18" charset="0"/>
              </a:rPr>
              <a:t>Fruit is mainly eaten raw, but can be canned, cooked or fermented into ciders, wines, and so on.</a:t>
            </a:r>
          </a:p>
          <a:p>
            <a:pPr marL="0" indent="0">
              <a:buNone/>
            </a:pP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552721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61BD0-4333-4501-8936-EA15F5D6BD9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China</a:t>
            </a:r>
          </a:p>
        </p:txBody>
      </p:sp>
      <p:sp>
        <p:nvSpPr>
          <p:cNvPr id="3" name="Content Placeholder 2">
            <a:extLst>
              <a:ext uri="{FF2B5EF4-FFF2-40B4-BE49-F238E27FC236}">
                <a16:creationId xmlns:a16="http://schemas.microsoft.com/office/drawing/2014/main" id="{E70C9F71-4C19-4FBB-90D5-07F715945E54}"/>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China was a great center of ancient civilization, which rose and fell and is again an economic superpower, independent of the Middle East or Europe. Civilization probably started here by 7,500 BC, about a thousand years after the Fertile Crescent.</a:t>
            </a:r>
          </a:p>
          <a:p>
            <a:r>
              <a:rPr lang="en-US" dirty="0">
                <a:latin typeface="Times New Roman" panose="02020603050405020304" pitchFamily="18" charset="0"/>
                <a:cs typeface="Times New Roman" panose="02020603050405020304" pitchFamily="18" charset="0"/>
              </a:rPr>
              <a:t>Wild crops developed here were millet, rice and soybeans. Millet became the dominant crop in the warmer, dryer north, and later soy. Rice became the staple of the warmer, wetter south. With a large population, farming was intensive and livestock less abundant.</a:t>
            </a:r>
          </a:p>
          <a:p>
            <a:r>
              <a:rPr lang="en-US" dirty="0">
                <a:latin typeface="Times New Roman" panose="02020603050405020304" pitchFamily="18" charset="0"/>
                <a:cs typeface="Times New Roman" panose="02020603050405020304" pitchFamily="18" charset="0"/>
              </a:rPr>
              <a:t>Wheat and other Fertile Crescent crops traveled east to Asia and rice and other Chinese crops to Europe.</a:t>
            </a:r>
          </a:p>
        </p:txBody>
      </p:sp>
    </p:spTree>
    <p:extLst>
      <p:ext uri="{BB962C8B-B14F-4D97-AF65-F5344CB8AC3E}">
        <p14:creationId xmlns:p14="http://schemas.microsoft.com/office/powerpoint/2010/main" val="284867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6C8F5-45B7-4EAC-8627-62B0A825A55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China (2)</a:t>
            </a:r>
            <a:endParaRPr lang="en-US" dirty="0"/>
          </a:p>
        </p:txBody>
      </p:sp>
      <p:sp>
        <p:nvSpPr>
          <p:cNvPr id="3" name="Content Placeholder 2">
            <a:extLst>
              <a:ext uri="{FF2B5EF4-FFF2-40B4-BE49-F238E27FC236}">
                <a16:creationId xmlns:a16="http://schemas.microsoft.com/office/drawing/2014/main" id="{FAF60906-9513-4308-BF23-EE0104D2D316}"/>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Chinese cooking stayed regional until imperial rule (beginning about 2,800 BC) increased control and trading, including building roads and canals.</a:t>
            </a:r>
          </a:p>
          <a:p>
            <a:r>
              <a:rPr lang="en-US" dirty="0">
                <a:latin typeface="Times New Roman" panose="02020603050405020304" pitchFamily="18" charset="0"/>
                <a:cs typeface="Times New Roman" panose="02020603050405020304" pitchFamily="18" charset="0"/>
              </a:rPr>
              <a:t>In addition to administration, Confucius developed cooking and eating protocols about 500 BC. With limited cooking fuels, food was cut into bite-size pieces for quick cooking.</a:t>
            </a:r>
          </a:p>
          <a:p>
            <a:r>
              <a:rPr lang="en-US" dirty="0">
                <a:latin typeface="Times New Roman" panose="02020603050405020304" pitchFamily="18" charset="0"/>
                <a:cs typeface="Times New Roman" panose="02020603050405020304" pitchFamily="18" charset="0"/>
              </a:rPr>
              <a:t>Four major Chinese schools of cooking exist, beginning with Cantonese, basically what westerners consider Chinese food. Rice predominates with various bland sauces. Sweet and sour pork is a Cantonese specialty. Noodles, dim sum, and egg drop soup are other specialties. Mandarin or Beijing cuisine includes Peking duck.</a:t>
            </a:r>
          </a:p>
        </p:txBody>
      </p:sp>
    </p:spTree>
    <p:extLst>
      <p:ext uri="{BB962C8B-B14F-4D97-AF65-F5344CB8AC3E}">
        <p14:creationId xmlns:p14="http://schemas.microsoft.com/office/powerpoint/2010/main" val="3023611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5E847-7230-4F7A-AF2B-01441E51659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Rice</a:t>
            </a:r>
          </a:p>
        </p:txBody>
      </p:sp>
      <p:sp>
        <p:nvSpPr>
          <p:cNvPr id="3" name="Content Placeholder 2">
            <a:extLst>
              <a:ext uri="{FF2B5EF4-FFF2-40B4-BE49-F238E27FC236}">
                <a16:creationId xmlns:a16="http://schemas.microsoft.com/office/drawing/2014/main" id="{8AE700AB-B250-4A5E-9692-1B8BCF16EF7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Rice is the world’s largest crop and the staple for two billion people, primarily in Asia.</a:t>
            </a:r>
          </a:p>
          <a:p>
            <a:r>
              <a:rPr lang="en-US" dirty="0">
                <a:latin typeface="Times New Roman" panose="02020603050405020304" pitchFamily="18" charset="0"/>
                <a:cs typeface="Times New Roman" panose="02020603050405020304" pitchFamily="18" charset="0"/>
              </a:rPr>
              <a:t>Wild rice likely came from north eastern India and became a major crop throughout the hotter, wetter parts of Southeast Asia at the start of civilization.</a:t>
            </a:r>
          </a:p>
          <a:p>
            <a:r>
              <a:rPr lang="en-US" dirty="0">
                <a:latin typeface="Times New Roman" panose="02020603050405020304" pitchFamily="18" charset="0"/>
                <a:cs typeface="Times New Roman" panose="02020603050405020304" pitchFamily="18" charset="0"/>
              </a:rPr>
              <a:t>Asian rice land is divided into paddies leveled each year, even on hillsides. The paddies are flooded from rain or irrigation. The mud is covered with rice grains and takes about four months to grow. The paddies are drained at harvest time. Asia grows the most, but rice is grown on every continent (except Antarctica).</a:t>
            </a:r>
          </a:p>
        </p:txBody>
      </p:sp>
    </p:spTree>
    <p:extLst>
      <p:ext uri="{BB962C8B-B14F-4D97-AF65-F5344CB8AC3E}">
        <p14:creationId xmlns:p14="http://schemas.microsoft.com/office/powerpoint/2010/main" val="2504689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77336-EC9C-468C-B5A2-D63ABD3ACF4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Agriculture and the Start of Civilization</a:t>
            </a:r>
          </a:p>
        </p:txBody>
      </p:sp>
      <p:sp>
        <p:nvSpPr>
          <p:cNvPr id="3" name="Content Placeholder 2">
            <a:extLst>
              <a:ext uri="{FF2B5EF4-FFF2-40B4-BE49-F238E27FC236}">
                <a16:creationId xmlns:a16="http://schemas.microsoft.com/office/drawing/2014/main" id="{429037EE-E61A-4128-A958-93B68C9A1196}"/>
              </a:ext>
            </a:extLst>
          </p:cNvPr>
          <p:cNvSpPr>
            <a:spLocks noGrp="1"/>
          </p:cNvSpPr>
          <p:nvPr>
            <p:ph idx="1"/>
          </p:nvPr>
        </p:nvSpPr>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Civilization started about 12,000 years ago according to the archaeological record. Geography is important. The Fertile Crescent is in the middle of the Eurasian land mass which stretches thousands of miles. Discoveries could travel over vast distances.</a:t>
            </a:r>
          </a:p>
          <a:p>
            <a:pPr marL="0" indent="0">
              <a:buNone/>
            </a:pPr>
            <a:r>
              <a:rPr lang="en-US" dirty="0">
                <a:latin typeface="Times New Roman" panose="02020603050405020304" pitchFamily="18" charset="0"/>
                <a:cs typeface="Times New Roman" panose="02020603050405020304" pitchFamily="18" charset="0"/>
              </a:rPr>
              <a:t>Jared Diamond identified some 56 large-seeded grasses as candidates for cereals, the number one food crop at the start (and still today). Over half were available in the “Mediterranean zone” which includes the Fertile Crescent (centered around Iraq).</a:t>
            </a:r>
          </a:p>
          <a:p>
            <a:pPr marL="0" indent="0">
              <a:buNone/>
            </a:pPr>
            <a:r>
              <a:rPr lang="en-US" dirty="0">
                <a:latin typeface="Times New Roman" panose="02020603050405020304" pitchFamily="18" charset="0"/>
                <a:cs typeface="Times New Roman" panose="02020603050405020304" pitchFamily="18" charset="0"/>
              </a:rPr>
              <a:t>Wild wheat and barley seemed to have been discovered first, later joined by peas, lentils and chickpeas. </a:t>
            </a:r>
          </a:p>
          <a:p>
            <a:pPr marL="0" indent="0">
              <a:buNone/>
            </a:pPr>
            <a:r>
              <a:rPr lang="en-US" dirty="0">
                <a:latin typeface="Times New Roman" panose="02020603050405020304" pitchFamily="18" charset="0"/>
                <a:cs typeface="Times New Roman" panose="02020603050405020304" pitchFamily="18" charset="0"/>
              </a:rPr>
              <a:t>Potatoes, corn and tomatoes were found in the Americas, rice, millet and soybeans in the Far East, and sorghum in Africa.</a:t>
            </a:r>
          </a:p>
          <a:p>
            <a:pPr marL="0" indent="0">
              <a:buNone/>
            </a:pPr>
            <a:endParaRPr lang="en-US" dirty="0"/>
          </a:p>
        </p:txBody>
      </p:sp>
    </p:spTree>
    <p:extLst>
      <p:ext uri="{BB962C8B-B14F-4D97-AF65-F5344CB8AC3E}">
        <p14:creationId xmlns:p14="http://schemas.microsoft.com/office/powerpoint/2010/main" val="26341948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6488C-A008-41CF-BC21-BCC7443D4C5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Rice (2)</a:t>
            </a:r>
            <a:endParaRPr lang="en-US" dirty="0"/>
          </a:p>
        </p:txBody>
      </p:sp>
      <p:sp>
        <p:nvSpPr>
          <p:cNvPr id="3" name="Content Placeholder 2">
            <a:extLst>
              <a:ext uri="{FF2B5EF4-FFF2-40B4-BE49-F238E27FC236}">
                <a16:creationId xmlns:a16="http://schemas.microsoft.com/office/drawing/2014/main" id="{1D42DAAB-1FFA-4D16-A948-BB37A4F51FC7}"/>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Rice seeds have to be milled, removing the chaff (resulting in brown rice) and the rest of the husk for white rice. Rice can be boiled or steamed, made into flour, noodles, porridge, or fried in oil.</a:t>
            </a:r>
          </a:p>
          <a:p>
            <a:r>
              <a:rPr lang="en-US" dirty="0">
                <a:latin typeface="Times New Roman" panose="02020603050405020304" pitchFamily="18" charset="0"/>
                <a:cs typeface="Times New Roman" panose="02020603050405020304" pitchFamily="18" charset="0"/>
              </a:rPr>
              <a:t>Rice became a Southern stable in America beginning in the 17</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and became big business thanks to slavery. Arkansas is now the largest US rice producer, followed by California.</a:t>
            </a:r>
          </a:p>
          <a:p>
            <a:r>
              <a:rPr lang="en-US" dirty="0">
                <a:latin typeface="Times New Roman" panose="02020603050405020304" pitchFamily="18" charset="0"/>
                <a:cs typeface="Times New Roman" panose="02020603050405020304" pitchFamily="18" charset="0"/>
              </a:rPr>
              <a:t>China and India remain the largest producers, but Thailand is the largest exporter of rice.</a:t>
            </a:r>
          </a:p>
        </p:txBody>
      </p:sp>
    </p:spTree>
    <p:extLst>
      <p:ext uri="{BB962C8B-B14F-4D97-AF65-F5344CB8AC3E}">
        <p14:creationId xmlns:p14="http://schemas.microsoft.com/office/powerpoint/2010/main" val="12921309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8F2EF7-2ECD-47E3-9904-B4ADE238711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Manners, Then the Table</a:t>
            </a:r>
          </a:p>
        </p:txBody>
      </p:sp>
      <p:sp>
        <p:nvSpPr>
          <p:cNvPr id="5" name="Content Placeholder 4">
            <a:extLst>
              <a:ext uri="{FF2B5EF4-FFF2-40B4-BE49-F238E27FC236}">
                <a16:creationId xmlns:a16="http://schemas.microsoft.com/office/drawing/2014/main" id="{2C8ACBD5-0B3F-490F-AFA2-935A5880AD8A}"/>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Eating etiquette probably has been a thing since the dawn of civilization. Ancient emperors and nobles documented massive celebrations.</a:t>
            </a:r>
          </a:p>
          <a:p>
            <a:r>
              <a:rPr lang="en-US" dirty="0">
                <a:latin typeface="Times New Roman" panose="02020603050405020304" pitchFamily="18" charset="0"/>
                <a:cs typeface="Times New Roman" panose="02020603050405020304" pitchFamily="18" charset="0"/>
              </a:rPr>
              <a:t>Almost all was lost during the Middle Ages, to be regained gradually as feudalism took hold and kings amassed power and glory on the battle field and at the table. Medieval power meant roasted meat and wine (beer more likely in the north). Knives, spoons and ladles were used, but fingers were the preferred utensils. </a:t>
            </a:r>
          </a:p>
          <a:p>
            <a:r>
              <a:rPr lang="en-US" dirty="0">
                <a:latin typeface="Times New Roman" panose="02020603050405020304" pitchFamily="18" charset="0"/>
                <a:cs typeface="Times New Roman" panose="02020603050405020304" pitchFamily="18" charset="0"/>
              </a:rPr>
              <a:t>Instruction books appeared by the late Middle Ages, good for appropriate table manners and later historians to understand the etiquette.</a:t>
            </a:r>
          </a:p>
          <a:p>
            <a:r>
              <a:rPr lang="en-US" dirty="0">
                <a:latin typeface="Times New Roman" panose="02020603050405020304" pitchFamily="18" charset="0"/>
                <a:cs typeface="Times New Roman" panose="02020603050405020304" pitchFamily="18" charset="0"/>
              </a:rPr>
              <a:t>The fork was created in Medieval Byzantium and slowly made its way into Europe, in wide use by the 18</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a:t>
            </a:r>
          </a:p>
        </p:txBody>
      </p:sp>
    </p:spTree>
    <p:extLst>
      <p:ext uri="{BB962C8B-B14F-4D97-AF65-F5344CB8AC3E}">
        <p14:creationId xmlns:p14="http://schemas.microsoft.com/office/powerpoint/2010/main" val="3037712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43CDA-5A09-490F-88F7-CFEF622D0DF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Manners, Then the Table (2)</a:t>
            </a:r>
            <a:endParaRPr lang="en-US" dirty="0"/>
          </a:p>
        </p:txBody>
      </p:sp>
      <p:sp>
        <p:nvSpPr>
          <p:cNvPr id="3" name="Content Placeholder 2">
            <a:extLst>
              <a:ext uri="{FF2B5EF4-FFF2-40B4-BE49-F238E27FC236}">
                <a16:creationId xmlns:a16="http://schemas.microsoft.com/office/drawing/2014/main" id="{96BE75DE-C19C-4647-A5E2-B0DD0EA795F6}"/>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Etiquette became increasingly formal by the Renaissance, and nobles developed fabulous banquets. Italians emphasized plays, costumes and other visual effects, while the French emphasized the food with new cooking techniques focusing on butter, spices, marinating, and sauces.</a:t>
            </a:r>
          </a:p>
          <a:p>
            <a:r>
              <a:rPr lang="en-US" dirty="0">
                <a:latin typeface="Times New Roman" panose="02020603050405020304" pitchFamily="18" charset="0"/>
                <a:cs typeface="Times New Roman" panose="02020603050405020304" pitchFamily="18" charset="0"/>
              </a:rPr>
              <a:t>The height of the grand banquet tradition was the Versailles court of Louis XIV. The French court moved to Versailles in 1682 mainly to strengthen the power of the king relative to the nobles. Louis mainly ate alone or with family, surrounded by the aristocracy in full court dress and bureaucracy, plus musicians and assorted hangers on.</a:t>
            </a:r>
          </a:p>
          <a:p>
            <a:r>
              <a:rPr lang="en-US" dirty="0">
                <a:latin typeface="Times New Roman" panose="02020603050405020304" pitchFamily="18" charset="0"/>
                <a:cs typeface="Times New Roman" panose="02020603050405020304" pitchFamily="18" charset="0"/>
              </a:rPr>
              <a:t>Louis’ descendants would lose their heads over opulence (and high taxes on ordinary people).</a:t>
            </a:r>
          </a:p>
        </p:txBody>
      </p:sp>
    </p:spTree>
    <p:extLst>
      <p:ext uri="{BB962C8B-B14F-4D97-AF65-F5344CB8AC3E}">
        <p14:creationId xmlns:p14="http://schemas.microsoft.com/office/powerpoint/2010/main" val="863125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7D3A3-9ABC-4018-A870-43BF1493E81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Bowl Evil</a:t>
            </a:r>
          </a:p>
        </p:txBody>
      </p:sp>
      <p:sp>
        <p:nvSpPr>
          <p:cNvPr id="3" name="Content Placeholder 2">
            <a:extLst>
              <a:ext uri="{FF2B5EF4-FFF2-40B4-BE49-F238E27FC236}">
                <a16:creationId xmlns:a16="http://schemas.microsoft.com/office/drawing/2014/main" id="{54D3E9D1-539C-45EA-949A-7F245228070F}"/>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Hygiene took a back seat to growing produce and wealth from the beginning, more or less up to the germ theory of disease in the 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a:t>
            </a:r>
          </a:p>
          <a:p>
            <a:r>
              <a:rPr lang="en-US" dirty="0">
                <a:latin typeface="Times New Roman" panose="02020603050405020304" pitchFamily="18" charset="0"/>
                <a:cs typeface="Times New Roman" panose="02020603050405020304" pitchFamily="18" charset="0"/>
              </a:rPr>
              <a:t>Food turns nasty under the sun and air, surrounded by pests.</a:t>
            </a:r>
          </a:p>
          <a:p>
            <a:r>
              <a:rPr lang="en-US" dirty="0">
                <a:latin typeface="Times New Roman" panose="02020603050405020304" pitchFamily="18" charset="0"/>
                <a:cs typeface="Times New Roman" panose="02020603050405020304" pitchFamily="18" charset="0"/>
              </a:rPr>
              <a:t>Pottery solved many problems, creating storage devices as cooking and eating tools. Washing in any form probably did not happen frequently. Taste probably encourage reusing bowls and pots over and over again and perhaps washing—porridge, soups, beer.</a:t>
            </a:r>
          </a:p>
          <a:p>
            <a:r>
              <a:rPr lang="en-US" dirty="0">
                <a:latin typeface="Times New Roman" panose="02020603050405020304" pitchFamily="18" charset="0"/>
                <a:cs typeface="Times New Roman" panose="02020603050405020304" pitchFamily="18" charset="0"/>
              </a:rPr>
              <a:t>Typically, bowls were reused by the family, all with dirty hands. Figuring out which practices caused disease (and recurring belly aches) and how to avoid them was part of the civilization process. </a:t>
            </a:r>
          </a:p>
          <a:p>
            <a:r>
              <a:rPr lang="en-US" dirty="0">
                <a:latin typeface="Times New Roman" panose="02020603050405020304" pitchFamily="18" charset="0"/>
                <a:cs typeface="Times New Roman" panose="02020603050405020304" pitchFamily="18" charset="0"/>
              </a:rPr>
              <a:t>Illnesses still happen over improper food handling, but these are infrequent occurrences. From the beginning it was a war.</a:t>
            </a:r>
          </a:p>
        </p:txBody>
      </p:sp>
    </p:spTree>
    <p:extLst>
      <p:ext uri="{BB962C8B-B14F-4D97-AF65-F5344CB8AC3E}">
        <p14:creationId xmlns:p14="http://schemas.microsoft.com/office/powerpoint/2010/main" val="27777807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14FCB-E521-4230-80D2-76C823E2199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Big Pig Gig</a:t>
            </a:r>
          </a:p>
        </p:txBody>
      </p:sp>
      <p:sp>
        <p:nvSpPr>
          <p:cNvPr id="3" name="Content Placeholder 2">
            <a:extLst>
              <a:ext uri="{FF2B5EF4-FFF2-40B4-BE49-F238E27FC236}">
                <a16:creationId xmlns:a16="http://schemas.microsoft.com/office/drawing/2014/main" id="{8312EE14-F62A-4FD6-A299-77F693BA02C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Animals were domesticated early, pigs perhaps 10,000 year ago in Southeast Asia. They can fend for themselves, providing pork and bacon.</a:t>
            </a:r>
          </a:p>
          <a:p>
            <a:r>
              <a:rPr lang="en-US" dirty="0">
                <a:latin typeface="Times New Roman" panose="02020603050405020304" pitchFamily="18" charset="0"/>
                <a:cs typeface="Times New Roman" panose="02020603050405020304" pitchFamily="18" charset="0"/>
              </a:rPr>
              <a:t>Pigs migrated west and became favorites in Greece and Rome. Others found them abhorrent, including Egyptian royalty and the Israelites.</a:t>
            </a:r>
          </a:p>
          <a:p>
            <a:r>
              <a:rPr lang="en-US" dirty="0">
                <a:latin typeface="Times New Roman" panose="02020603050405020304" pitchFamily="18" charset="0"/>
                <a:cs typeface="Times New Roman" panose="02020603050405020304" pitchFamily="18" charset="0"/>
              </a:rPr>
              <a:t>A common pattern among peasants was raising pigs through the growing season and slaughtering most of them on a single day before or during winter. </a:t>
            </a:r>
          </a:p>
          <a:p>
            <a:r>
              <a:rPr lang="en-US" dirty="0">
                <a:latin typeface="Times New Roman" panose="02020603050405020304" pitchFamily="18" charset="0"/>
                <a:cs typeface="Times New Roman" panose="02020603050405020304" pitchFamily="18" charset="0"/>
              </a:rPr>
              <a:t>Various methods were used to keep and store the meat for the winter, including smoking.</a:t>
            </a:r>
          </a:p>
        </p:txBody>
      </p:sp>
    </p:spTree>
    <p:extLst>
      <p:ext uri="{BB962C8B-B14F-4D97-AF65-F5344CB8AC3E}">
        <p14:creationId xmlns:p14="http://schemas.microsoft.com/office/powerpoint/2010/main" val="30345293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9E05-7F78-478E-8B9C-6D6CCF2E37D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Sage Advice</a:t>
            </a:r>
          </a:p>
        </p:txBody>
      </p:sp>
      <p:sp>
        <p:nvSpPr>
          <p:cNvPr id="3" name="Content Placeholder 2">
            <a:extLst>
              <a:ext uri="{FF2B5EF4-FFF2-40B4-BE49-F238E27FC236}">
                <a16:creationId xmlns:a16="http://schemas.microsoft.com/office/drawing/2014/main" id="{48B1F716-7951-418B-8D68-3D02B6931B5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Spices are seasonings like pepper, cinnamon, and ginger with a pronounced flavor. Most spices come from Asia and reached Greece and Rome in ancient times. </a:t>
            </a:r>
          </a:p>
          <a:p>
            <a:r>
              <a:rPr lang="en-US" dirty="0">
                <a:latin typeface="Times New Roman" panose="02020603050405020304" pitchFamily="18" charset="0"/>
                <a:cs typeface="Times New Roman" panose="02020603050405020304" pitchFamily="18" charset="0"/>
              </a:rPr>
              <a:t>Defined more broadly to include salt, onions and garlic, spices have a history long  before civilization. </a:t>
            </a:r>
          </a:p>
          <a:p>
            <a:r>
              <a:rPr lang="en-US" dirty="0">
                <a:latin typeface="Times New Roman" panose="02020603050405020304" pitchFamily="18" charset="0"/>
                <a:cs typeface="Times New Roman" panose="02020603050405020304" pitchFamily="18" charset="0"/>
              </a:rPr>
              <a:t>However, it was the exotic spices of the east that created trade across Europe during Middle Ages and the development of merchant capitalism in Italy.</a:t>
            </a:r>
          </a:p>
          <a:p>
            <a:r>
              <a:rPr lang="en-US" dirty="0">
                <a:latin typeface="Times New Roman" panose="02020603050405020304" pitchFamily="18" charset="0"/>
                <a:cs typeface="Times New Roman" panose="02020603050405020304" pitchFamily="18" charset="0"/>
              </a:rPr>
              <a:t>As light-weight goods with an immense markup, their trade essentially created the Renaissance and rise of European merchant powers.</a:t>
            </a:r>
          </a:p>
        </p:txBody>
      </p:sp>
    </p:spTree>
    <p:extLst>
      <p:ext uri="{BB962C8B-B14F-4D97-AF65-F5344CB8AC3E}">
        <p14:creationId xmlns:p14="http://schemas.microsoft.com/office/powerpoint/2010/main" val="652753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C3F9-B4D9-426F-954D-449492BFF95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Sage Advice (2)</a:t>
            </a:r>
            <a:endParaRPr lang="en-US" dirty="0"/>
          </a:p>
        </p:txBody>
      </p:sp>
      <p:sp>
        <p:nvSpPr>
          <p:cNvPr id="3" name="Content Placeholder 2">
            <a:extLst>
              <a:ext uri="{FF2B5EF4-FFF2-40B4-BE49-F238E27FC236}">
                <a16:creationId xmlns:a16="http://schemas.microsoft.com/office/drawing/2014/main" id="{D8B5190C-A055-41D3-8DC4-439B74425515}"/>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Most of modern spices were found in Mesopotamia and Egypt.</a:t>
            </a:r>
          </a:p>
          <a:p>
            <a:r>
              <a:rPr lang="en-US" dirty="0">
                <a:latin typeface="Times New Roman" panose="02020603050405020304" pitchFamily="18" charset="0"/>
                <a:cs typeface="Times New Roman" panose="02020603050405020304" pitchFamily="18" charset="0"/>
              </a:rPr>
              <a:t>It was pepper that dominated the ancient Roman trade.</a:t>
            </a:r>
          </a:p>
          <a:p>
            <a:r>
              <a:rPr lang="en-US" dirty="0">
                <a:latin typeface="Times New Roman" panose="02020603050405020304" pitchFamily="18" charset="0"/>
                <a:cs typeface="Times New Roman" panose="02020603050405020304" pitchFamily="18" charset="0"/>
              </a:rPr>
              <a:t>During the early Middle Ages, Muslim countries had a monopoly of the spice trade and European use dried up. The Crusades brought renewed interest and Italian merchants took advantage. Spices made their way to England and Scandinavia, but only the aristocracy could afford them.</a:t>
            </a:r>
          </a:p>
          <a:p>
            <a:r>
              <a:rPr lang="en-US" dirty="0">
                <a:latin typeface="Times New Roman" panose="02020603050405020304" pitchFamily="18" charset="0"/>
                <a:cs typeface="Times New Roman" panose="02020603050405020304" pitchFamily="18" charset="0"/>
              </a:rPr>
              <a:t>Spanish, Portuguese, Dutch, and English sailors and merchants searched for the spice islands with success (plus the discovery of a New World). World trade led to rich, powerful and militaristic European empires.</a:t>
            </a:r>
          </a:p>
        </p:txBody>
      </p:sp>
    </p:spTree>
    <p:extLst>
      <p:ext uri="{BB962C8B-B14F-4D97-AF65-F5344CB8AC3E}">
        <p14:creationId xmlns:p14="http://schemas.microsoft.com/office/powerpoint/2010/main" val="41259298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498FA-8C9D-4C49-8CAA-FFA99A266B4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Sage Advice (3)</a:t>
            </a:r>
            <a:endParaRPr lang="en-US" dirty="0"/>
          </a:p>
        </p:txBody>
      </p:sp>
      <p:sp>
        <p:nvSpPr>
          <p:cNvPr id="3" name="Content Placeholder 2">
            <a:extLst>
              <a:ext uri="{FF2B5EF4-FFF2-40B4-BE49-F238E27FC236}">
                <a16:creationId xmlns:a16="http://schemas.microsoft.com/office/drawing/2014/main" id="{B61F2DFE-509F-41A2-AEED-79DA5BC0FD0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Portuguese were the first to dominate the Asian trade by the Africa route, followed by the Dutch. Ultimately, the English East India Company proved the most successful and carved out India as a British colony.</a:t>
            </a:r>
          </a:p>
          <a:p>
            <a:r>
              <a:rPr lang="en-US" dirty="0">
                <a:latin typeface="Times New Roman" panose="02020603050405020304" pitchFamily="18" charset="0"/>
                <a:cs typeface="Times New Roman" panose="02020603050405020304" pitchFamily="18" charset="0"/>
              </a:rPr>
              <a:t>The Spanish (and Portuguese in Brazil) dominated the New World trade, especially gold and silver, but also vanilla and cocoa. Vanilla, a Mexico native, became a flavoring for many foods and became a star been combined with the creation of vanilla ice cream. </a:t>
            </a:r>
          </a:p>
        </p:txBody>
      </p:sp>
    </p:spTree>
    <p:extLst>
      <p:ext uri="{BB962C8B-B14F-4D97-AF65-F5344CB8AC3E}">
        <p14:creationId xmlns:p14="http://schemas.microsoft.com/office/powerpoint/2010/main" val="10556434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6CACD-887C-4D9E-8DCC-6EAEF08D75D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Blurbs on Herbs</a:t>
            </a:r>
          </a:p>
        </p:txBody>
      </p:sp>
      <p:sp>
        <p:nvSpPr>
          <p:cNvPr id="3" name="Content Placeholder 2">
            <a:extLst>
              <a:ext uri="{FF2B5EF4-FFF2-40B4-BE49-F238E27FC236}">
                <a16:creationId xmlns:a16="http://schemas.microsoft.com/office/drawing/2014/main" id="{430FC93C-EEBF-4442-B3D6-881A6A8549EB}"/>
              </a:ext>
            </a:extLst>
          </p:cNvPr>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Herbs are seed-bearing plants used in small amounts for flavor and in some cases medicine.</a:t>
            </a:r>
          </a:p>
          <a:p>
            <a:r>
              <a:rPr lang="en-US" dirty="0">
                <a:latin typeface="Times New Roman" panose="02020603050405020304" pitchFamily="18" charset="0"/>
                <a:cs typeface="Times New Roman" panose="02020603050405020304" pitchFamily="18" charset="0"/>
              </a:rPr>
              <a:t>Basil, from India, is a perennial in tropical regions and used in many cuisines.</a:t>
            </a:r>
          </a:p>
          <a:p>
            <a:r>
              <a:rPr lang="en-US" dirty="0">
                <a:latin typeface="Times New Roman" panose="02020603050405020304" pitchFamily="18" charset="0"/>
                <a:cs typeface="Times New Roman" panose="02020603050405020304" pitchFamily="18" charset="0"/>
              </a:rPr>
              <a:t>Chili peppers, a New World shrub, discovered by Columbus. Jalapenos are one of the hot peppers, while paprika is made from semi-sweet peppers.</a:t>
            </a:r>
          </a:p>
          <a:p>
            <a:r>
              <a:rPr lang="en-US" dirty="0">
                <a:latin typeface="Times New Roman" panose="02020603050405020304" pitchFamily="18" charset="0"/>
                <a:cs typeface="Times New Roman" panose="02020603050405020304" pitchFamily="18" charset="0"/>
              </a:rPr>
              <a:t>Dill came from Central Asia, used for pickles and dill seed bread.</a:t>
            </a:r>
          </a:p>
          <a:p>
            <a:r>
              <a:rPr lang="en-US" dirty="0">
                <a:latin typeface="Times New Roman" panose="02020603050405020304" pitchFamily="18" charset="0"/>
                <a:cs typeface="Times New Roman" panose="02020603050405020304" pitchFamily="18" charset="0"/>
              </a:rPr>
              <a:t>Mint, native to much of the Old World, is aromatic and includes spearmint and peppermint.</a:t>
            </a:r>
          </a:p>
          <a:p>
            <a:r>
              <a:rPr lang="en-US" dirty="0">
                <a:latin typeface="Times New Roman" panose="02020603050405020304" pitchFamily="18" charset="0"/>
                <a:cs typeface="Times New Roman" panose="02020603050405020304" pitchFamily="18" charset="0"/>
              </a:rPr>
              <a:t>Sage is native to Europe and Asia, with diverse uses across cuisines. </a:t>
            </a:r>
          </a:p>
        </p:txBody>
      </p:sp>
    </p:spTree>
    <p:extLst>
      <p:ext uri="{BB962C8B-B14F-4D97-AF65-F5344CB8AC3E}">
        <p14:creationId xmlns:p14="http://schemas.microsoft.com/office/powerpoint/2010/main" val="35306186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AB4F7-8875-489B-88C4-B7B7640FF9F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Salt</a:t>
            </a:r>
          </a:p>
        </p:txBody>
      </p:sp>
      <p:sp>
        <p:nvSpPr>
          <p:cNvPr id="3" name="Content Placeholder 2">
            <a:extLst>
              <a:ext uri="{FF2B5EF4-FFF2-40B4-BE49-F238E27FC236}">
                <a16:creationId xmlns:a16="http://schemas.microsoft.com/office/drawing/2014/main" id="{008592FD-0A9A-4FFA-8BDD-151CC040527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Salt, sodium chloride, is essential to life as well as seasoning and a food preservative. </a:t>
            </a:r>
          </a:p>
          <a:p>
            <a:r>
              <a:rPr lang="en-US" dirty="0">
                <a:latin typeface="Times New Roman" panose="02020603050405020304" pitchFamily="18" charset="0"/>
                <a:cs typeface="Times New Roman" panose="02020603050405020304" pitchFamily="18" charset="0"/>
              </a:rPr>
              <a:t>It is common, but not everywhere. Sea salt is available by evaporation or boiling off the water. Salt mines exist in many places such as Salzburg—salt town.</a:t>
            </a:r>
          </a:p>
          <a:p>
            <a:r>
              <a:rPr lang="en-US" dirty="0">
                <a:latin typeface="Times New Roman" panose="02020603050405020304" pitchFamily="18" charset="0"/>
                <a:cs typeface="Times New Roman" panose="02020603050405020304" pitchFamily="18" charset="0"/>
              </a:rPr>
              <a:t>Because it is rare in some places, it became an essential trade good and villages such as Ancient Jericho were created to harvest and trade salt.</a:t>
            </a:r>
          </a:p>
          <a:p>
            <a:r>
              <a:rPr lang="en-US" dirty="0">
                <a:latin typeface="Times New Roman" panose="02020603050405020304" pitchFamily="18" charset="0"/>
                <a:cs typeface="Times New Roman" panose="02020603050405020304" pitchFamily="18" charset="0"/>
              </a:rPr>
              <a:t>One reason Rome conquered Palestine was Dead Sea salt. During the Middle Ages, monasteries provided most of Europe’s salt.  </a:t>
            </a:r>
          </a:p>
        </p:txBody>
      </p:sp>
    </p:spTree>
    <p:extLst>
      <p:ext uri="{BB962C8B-B14F-4D97-AF65-F5344CB8AC3E}">
        <p14:creationId xmlns:p14="http://schemas.microsoft.com/office/powerpoint/2010/main" val="2751249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32C2A-8B9A-46D4-9FAE-09A532F9A1A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Agriculture and the Start of Civilization (2)</a:t>
            </a:r>
          </a:p>
        </p:txBody>
      </p:sp>
      <p:sp>
        <p:nvSpPr>
          <p:cNvPr id="3" name="Content Placeholder 2">
            <a:extLst>
              <a:ext uri="{FF2B5EF4-FFF2-40B4-BE49-F238E27FC236}">
                <a16:creationId xmlns:a16="http://schemas.microsoft.com/office/drawing/2014/main" id="{5A091564-AC29-486A-BF17-96C0E7F60206}"/>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The ancestors of sheep, goats, cattle, and pigs were found in the Mediterranean zone and domesticated. These were draft animals and provided milk, meat and clothing materials. </a:t>
            </a:r>
          </a:p>
          <a:p>
            <a:r>
              <a:rPr lang="en-US" dirty="0">
                <a:latin typeface="Times New Roman" panose="02020603050405020304" pitchFamily="18" charset="0"/>
                <a:cs typeface="Times New Roman" panose="02020603050405020304" pitchFamily="18" charset="0"/>
              </a:rPr>
              <a:t>The last ice age ended about 13,000 years ago; plants evolved in warmer places and wild grains became abundant in the Fertile Crescent.</a:t>
            </a:r>
          </a:p>
          <a:p>
            <a:r>
              <a:rPr lang="en-US" dirty="0">
                <a:latin typeface="Times New Roman" panose="02020603050405020304" pitchFamily="18" charset="0"/>
                <a:cs typeface="Times New Roman" panose="02020603050405020304" pitchFamily="18" charset="0"/>
              </a:rPr>
              <a:t>This analysis is (according to Brothwell and Brothwell, 1998) based on artistic representations, direct evidence of food remains on archaeological sights, written evidence, and stomach contents of mummies plus coprolites and comparisons to modern aboriginal populations.</a:t>
            </a:r>
          </a:p>
        </p:txBody>
      </p:sp>
    </p:spTree>
    <p:extLst>
      <p:ext uri="{BB962C8B-B14F-4D97-AF65-F5344CB8AC3E}">
        <p14:creationId xmlns:p14="http://schemas.microsoft.com/office/powerpoint/2010/main" val="9786736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D846-0F56-45B4-AF57-F6DE2069C3D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New World Foods</a:t>
            </a:r>
          </a:p>
        </p:txBody>
      </p:sp>
      <p:sp>
        <p:nvSpPr>
          <p:cNvPr id="3" name="Content Placeholder 2">
            <a:extLst>
              <a:ext uri="{FF2B5EF4-FFF2-40B4-BE49-F238E27FC236}">
                <a16:creationId xmlns:a16="http://schemas.microsoft.com/office/drawing/2014/main" id="{D38FC626-E679-4C7B-8BE2-30D940478166}"/>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Many of our common foods, which we assume came from the ancient Middle East or Asia, actually were developed by Native Americans, including corn, tomatoes, green beans, potatoes, cocoa, and vanilla. </a:t>
            </a:r>
          </a:p>
          <a:p>
            <a:r>
              <a:rPr lang="en-US" dirty="0">
                <a:latin typeface="Times New Roman" panose="02020603050405020304" pitchFamily="18" charset="0"/>
                <a:cs typeface="Times New Roman" panose="02020603050405020304" pitchFamily="18" charset="0"/>
              </a:rPr>
              <a:t>These were shipped back to Europe by Columbus and later explorers/conquerors.</a:t>
            </a:r>
          </a:p>
          <a:p>
            <a:r>
              <a:rPr lang="en-US" dirty="0">
                <a:latin typeface="Times New Roman" panose="02020603050405020304" pitchFamily="18" charset="0"/>
                <a:cs typeface="Times New Roman" panose="02020603050405020304" pitchFamily="18" charset="0"/>
              </a:rPr>
              <a:t>Corn was grown from Eastern and Southwest North America through South America. Corn soup was a staple, as was corn meal for flatbreads (including tortillas) and pudding. </a:t>
            </a:r>
          </a:p>
          <a:p>
            <a:r>
              <a:rPr lang="en-US" dirty="0">
                <a:latin typeface="Times New Roman" panose="02020603050405020304" pitchFamily="18" charset="0"/>
                <a:cs typeface="Times New Roman" panose="02020603050405020304" pitchFamily="18" charset="0"/>
              </a:rPr>
              <a:t>The corn belt developed in the Midwest and corn became a major processed food by the mid-19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beginning with corn starch followed by corn syrup. All kinds of products were developed from corn including plastics and ethanol.</a:t>
            </a:r>
          </a:p>
        </p:txBody>
      </p:sp>
    </p:spTree>
    <p:extLst>
      <p:ext uri="{BB962C8B-B14F-4D97-AF65-F5344CB8AC3E}">
        <p14:creationId xmlns:p14="http://schemas.microsoft.com/office/powerpoint/2010/main" val="17049951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700F-5ABB-4C28-BD0F-D53D42B345B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New World Foods (2)</a:t>
            </a:r>
            <a:endParaRPr lang="en-US" dirty="0"/>
          </a:p>
        </p:txBody>
      </p:sp>
      <p:sp>
        <p:nvSpPr>
          <p:cNvPr id="3" name="Content Placeholder 2">
            <a:extLst>
              <a:ext uri="{FF2B5EF4-FFF2-40B4-BE49-F238E27FC236}">
                <a16:creationId xmlns:a16="http://schemas.microsoft.com/office/drawing/2014/main" id="{AF4BFE78-B730-4F1C-856E-318CDD4A4C91}"/>
              </a:ext>
            </a:extLst>
          </p:cNvPr>
          <p:cNvSpPr>
            <a:spLocks noGrp="1"/>
          </p:cNvSpPr>
          <p:nvPr>
            <p:ph idx="1"/>
          </p:nvPr>
        </p:nvSpPr>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Haricot beans include green beans as well as kidney and lima beans. Americans are not big bean consumers. The favorite is pinto beans, followed by navy and black beans.</a:t>
            </a:r>
          </a:p>
          <a:p>
            <a:r>
              <a:rPr lang="en-US" dirty="0">
                <a:latin typeface="Times New Roman" panose="02020603050405020304" pitchFamily="18" charset="0"/>
                <a:cs typeface="Times New Roman" panose="02020603050405020304" pitchFamily="18" charset="0"/>
              </a:rPr>
              <a:t>Potatoes were initially spud duds. The Europeans had to figure out that it was the tuber we identity as potatoes, not the rest of the plant which was poisonous. Legend has it that potatoes became an Irish staple because Queen Elizabeth became sick after consuming cooked potato stems and banned them from England.</a:t>
            </a:r>
          </a:p>
          <a:p>
            <a:r>
              <a:rPr lang="en-US" dirty="0">
                <a:latin typeface="Times New Roman" panose="02020603050405020304" pitchFamily="18" charset="0"/>
                <a:cs typeface="Times New Roman" panose="02020603050405020304" pitchFamily="18" charset="0"/>
              </a:rPr>
              <a:t>European prisoners and livestock apparently were fed raw potatoes, until cooks figured out that potatoes could be baked, boiled (and mashed), as well as fried. </a:t>
            </a:r>
          </a:p>
          <a:p>
            <a:r>
              <a:rPr lang="en-US" dirty="0">
                <a:latin typeface="Times New Roman" panose="02020603050405020304" pitchFamily="18" charset="0"/>
                <a:cs typeface="Times New Roman" panose="02020603050405020304" pitchFamily="18" charset="0"/>
              </a:rPr>
              <a:t>China and India are the largest producers of spuds; in the US, it is not surprising that Idaho is the number one producer, followed by Washington State. French fries are America’s favorite form of consumption. Perhaps Thomas Jefferson brought the fries back from France.</a:t>
            </a:r>
          </a:p>
        </p:txBody>
      </p:sp>
    </p:spTree>
    <p:extLst>
      <p:ext uri="{BB962C8B-B14F-4D97-AF65-F5344CB8AC3E}">
        <p14:creationId xmlns:p14="http://schemas.microsoft.com/office/powerpoint/2010/main" val="18689430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20168-72E7-4A72-A7C0-C2608640AF5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New World Foods (3)</a:t>
            </a:r>
            <a:endParaRPr lang="en-US" dirty="0"/>
          </a:p>
        </p:txBody>
      </p:sp>
      <p:sp>
        <p:nvSpPr>
          <p:cNvPr id="3" name="Content Placeholder 2">
            <a:extLst>
              <a:ext uri="{FF2B5EF4-FFF2-40B4-BE49-F238E27FC236}">
                <a16:creationId xmlns:a16="http://schemas.microsoft.com/office/drawing/2014/main" id="{8B451843-012E-4FA7-B98B-9D2D12C4861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Tomatoes originated in the Andes and migrated north. The Aztecs cultivated them to be larger, sweeter and red.</a:t>
            </a:r>
          </a:p>
          <a:p>
            <a:r>
              <a:rPr lang="en-US" dirty="0">
                <a:latin typeface="Times New Roman" panose="02020603050405020304" pitchFamily="18" charset="0"/>
                <a:cs typeface="Times New Roman" panose="02020603050405020304" pitchFamily="18" charset="0"/>
              </a:rPr>
              <a:t>Tomatoes were another late developer in Europe, for similar reasons to the potato: most of the plant is poisonous. The fruit of the tomato is classified as a berry, but the most common use is in salads</a:t>
            </a:r>
          </a:p>
          <a:p>
            <a:r>
              <a:rPr lang="en-US" dirty="0">
                <a:latin typeface="Times New Roman" panose="02020603050405020304" pitchFamily="18" charset="0"/>
                <a:cs typeface="Times New Roman" panose="02020603050405020304" pitchFamily="18" charset="0"/>
              </a:rPr>
              <a:t>A big impact was Italian food, which incorporated tomato sauce and paste into spaghetti, pizza, and assorted other pasta dishes.</a:t>
            </a:r>
          </a:p>
          <a:p>
            <a:r>
              <a:rPr lang="en-US" dirty="0">
                <a:latin typeface="Times New Roman" panose="02020603050405020304" pitchFamily="18" charset="0"/>
                <a:cs typeface="Times New Roman" panose="02020603050405020304" pitchFamily="18" charset="0"/>
              </a:rPr>
              <a:t>China is the largest producer, followed by the European Union, India, and the US comes in a distant fourth.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3806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8E2B8-06A5-40D9-8803-C2DFA289547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Fish</a:t>
            </a:r>
          </a:p>
        </p:txBody>
      </p:sp>
      <p:sp>
        <p:nvSpPr>
          <p:cNvPr id="3" name="Content Placeholder 2">
            <a:extLst>
              <a:ext uri="{FF2B5EF4-FFF2-40B4-BE49-F238E27FC236}">
                <a16:creationId xmlns:a16="http://schemas.microsoft.com/office/drawing/2014/main" id="{12833BC6-6A46-479D-B185-1D1FAA346708}"/>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Fishing predates humans by millions of years—think grizzlies catching salmon. As some point, who knows when, humans developed fish nets, spears, harpoons, bone and stone fish hooks, boats and continually improving technology.</a:t>
            </a:r>
          </a:p>
          <a:p>
            <a:r>
              <a:rPr lang="en-US" dirty="0">
                <a:latin typeface="Times New Roman" panose="02020603050405020304" pitchFamily="18" charset="0"/>
                <a:cs typeface="Times New Roman" panose="02020603050405020304" pitchFamily="18" charset="0"/>
              </a:rPr>
              <a:t>Greeks and Romans did substantial Mediterranean fishing. Roman engineers created fish ponds and aquaculture fed by pipes from aqueducts. Salmon, sardines, cod haddock, tuna, and the others were fished to near extinction throughout the Mediterranean and then expanded to the Atlantic. </a:t>
            </a:r>
          </a:p>
          <a:p>
            <a:r>
              <a:rPr lang="en-US" dirty="0">
                <a:latin typeface="Times New Roman" panose="02020603050405020304" pitchFamily="18" charset="0"/>
                <a:cs typeface="Times New Roman" panose="02020603050405020304" pitchFamily="18" charset="0"/>
              </a:rPr>
              <a:t>Fish were a particular hit on fast days during the Middle Ages, potentially up to 150 days </a:t>
            </a:r>
          </a:p>
        </p:txBody>
      </p:sp>
    </p:spTree>
    <p:extLst>
      <p:ext uri="{BB962C8B-B14F-4D97-AF65-F5344CB8AC3E}">
        <p14:creationId xmlns:p14="http://schemas.microsoft.com/office/powerpoint/2010/main" val="8746482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47E3-C105-48C0-84AE-556C96A5542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Fish (2)</a:t>
            </a:r>
            <a:endParaRPr lang="en-US" dirty="0"/>
          </a:p>
        </p:txBody>
      </p:sp>
      <p:sp>
        <p:nvSpPr>
          <p:cNvPr id="3" name="Content Placeholder 2">
            <a:extLst>
              <a:ext uri="{FF2B5EF4-FFF2-40B4-BE49-F238E27FC236}">
                <a16:creationId xmlns:a16="http://schemas.microsoft.com/office/drawing/2014/main" id="{5CA118B1-45C8-4ADB-A5D9-D179C33CC7A3}"/>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Basque fishermen found the cod banks of Newfoundland a thousand years ago and cod eventually became the fish of choice in much of Europe.</a:t>
            </a:r>
          </a:p>
          <a:p>
            <a:r>
              <a:rPr lang="en-US" dirty="0">
                <a:latin typeface="Times New Roman" panose="02020603050405020304" pitchFamily="18" charset="0"/>
                <a:cs typeface="Times New Roman" panose="02020603050405020304" pitchFamily="18" charset="0"/>
              </a:rPr>
              <a:t>John Cabot claimed Newfoundland for Britain early in the 16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and Pilgrim colonists became cod fishermen (they had to survive on vile lobster until they discovered fishing success). New Englanders expanded into Atlantic trade.</a:t>
            </a:r>
          </a:p>
          <a:p>
            <a:r>
              <a:rPr lang="en-US" dirty="0">
                <a:latin typeface="Times New Roman" panose="02020603050405020304" pitchFamily="18" charset="0"/>
                <a:cs typeface="Times New Roman" panose="02020603050405020304" pitchFamily="18" charset="0"/>
              </a:rPr>
              <a:t>Cod were initially caught using single baited hooks, then lines with hundreds of hooks, then gillnetting. Efficient fishing reduced the cod populations and much of commercial fishing moved to the Pacific Ocean.</a:t>
            </a:r>
          </a:p>
          <a:p>
            <a:r>
              <a:rPr lang="en-US" dirty="0">
                <a:latin typeface="Times New Roman" panose="02020603050405020304" pitchFamily="18" charset="0"/>
                <a:cs typeface="Times New Roman" panose="02020603050405020304" pitchFamily="18" charset="0"/>
              </a:rPr>
              <a:t>Aquaculture, around since Rome, succeeded since the 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and is a commercial success (especially shrimp and salmon), at least a third of all fish consumption.</a:t>
            </a:r>
          </a:p>
        </p:txBody>
      </p:sp>
    </p:spTree>
    <p:extLst>
      <p:ext uri="{BB962C8B-B14F-4D97-AF65-F5344CB8AC3E}">
        <p14:creationId xmlns:p14="http://schemas.microsoft.com/office/powerpoint/2010/main" val="3584552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C8D68-B8A7-42A5-B185-CAB3C5382A8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Teetotalers’ Trinity</a:t>
            </a:r>
          </a:p>
        </p:txBody>
      </p:sp>
      <p:sp>
        <p:nvSpPr>
          <p:cNvPr id="3" name="Content Placeholder 2">
            <a:extLst>
              <a:ext uri="{FF2B5EF4-FFF2-40B4-BE49-F238E27FC236}">
                <a16:creationId xmlns:a16="http://schemas.microsoft.com/office/drawing/2014/main" id="{03C3C5C1-D0D1-42CA-A7F0-2ED6BD97102E}"/>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Three non-alcoholic drinks became important in Britain and continental Europe over recent centuries: coffee, tea and chocolate. Each, at one time, was considered exotic, a possible miracle drug, and a possible poison.</a:t>
            </a:r>
          </a:p>
          <a:p>
            <a:r>
              <a:rPr lang="en-US" dirty="0">
                <a:latin typeface="Times New Roman" panose="02020603050405020304" pitchFamily="18" charset="0"/>
                <a:cs typeface="Times New Roman" panose="02020603050405020304" pitchFamily="18" charset="0"/>
              </a:rPr>
              <a:t>Success depended on getting the religious okay, aided by being non-alcoholic but with a caffeine kick.</a:t>
            </a:r>
          </a:p>
          <a:p>
            <a:r>
              <a:rPr lang="en-US" dirty="0">
                <a:latin typeface="Times New Roman" panose="02020603050405020304" pitchFamily="18" charset="0"/>
                <a:cs typeface="Times New Roman" panose="02020603050405020304" pitchFamily="18" charset="0"/>
              </a:rPr>
              <a:t>Coffee was a Medieval Ethiopian find or perhaps Yemen.</a:t>
            </a:r>
          </a:p>
          <a:p>
            <a:r>
              <a:rPr lang="en-US" dirty="0">
                <a:latin typeface="Times New Roman" panose="02020603050405020304" pitchFamily="18" charset="0"/>
                <a:cs typeface="Times New Roman" panose="02020603050405020304" pitchFamily="18" charset="0"/>
              </a:rPr>
              <a:t>Cocoa dates back to Honduras to at least 1100 BC.</a:t>
            </a:r>
          </a:p>
          <a:p>
            <a:r>
              <a:rPr lang="en-US" dirty="0">
                <a:latin typeface="Times New Roman" panose="02020603050405020304" pitchFamily="18" charset="0"/>
                <a:cs typeface="Times New Roman" panose="02020603050405020304" pitchFamily="18" charset="0"/>
              </a:rPr>
              <a:t>Tea goes back 5,000 years according to Chinese legend, but perhaps brought back from India.</a:t>
            </a:r>
          </a:p>
        </p:txBody>
      </p:sp>
    </p:spTree>
    <p:extLst>
      <p:ext uri="{BB962C8B-B14F-4D97-AF65-F5344CB8AC3E}">
        <p14:creationId xmlns:p14="http://schemas.microsoft.com/office/powerpoint/2010/main" val="23411573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4AB4-933E-47AF-B769-37626332381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Java Jive</a:t>
            </a:r>
          </a:p>
        </p:txBody>
      </p:sp>
      <p:sp>
        <p:nvSpPr>
          <p:cNvPr id="3" name="Content Placeholder 2">
            <a:extLst>
              <a:ext uri="{FF2B5EF4-FFF2-40B4-BE49-F238E27FC236}">
                <a16:creationId xmlns:a16="http://schemas.microsoft.com/office/drawing/2014/main" id="{8BFC0CAE-DF0C-49F5-9C9C-73DD96B278B5}"/>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One Medieval legend has the Sheppard Kaldi from Kaffa, Ethiopia observing the goats making a fuzz over unknown beans, which he showed to local monks. Brewing followed munching and monks staying awake during prayers. Alternatively it could have been the Arab from Mocca avoiding starvation by eating or drinking the bean.</a:t>
            </a:r>
          </a:p>
          <a:p>
            <a:r>
              <a:rPr lang="en-US" dirty="0">
                <a:latin typeface="Times New Roman" panose="02020603050405020304" pitchFamily="18" charset="0"/>
                <a:cs typeface="Times New Roman" panose="02020603050405020304" pitchFamily="18" charset="0"/>
              </a:rPr>
              <a:t>In any case, Arabs enjoyed a monopoly on the drink and traded it only in the Muslim world. Smugglers brought it to Europe, with Catholic Pope Clement VIII giving the thumbs up in 1605. Coffee houses throughout Europe soon followed.</a:t>
            </a:r>
          </a:p>
          <a:p>
            <a:r>
              <a:rPr lang="en-US" dirty="0">
                <a:latin typeface="Times New Roman" panose="02020603050405020304" pitchFamily="18" charset="0"/>
                <a:cs typeface="Times New Roman" panose="02020603050405020304" pitchFamily="18" charset="0"/>
              </a:rPr>
              <a:t>Arabia was the major supplier until Dutch sailors smuggled the plant to start coffee plantations in Ceylon and java. The Dutch also named the drink </a:t>
            </a:r>
            <a:r>
              <a:rPr lang="en-US" i="1" dirty="0">
                <a:latin typeface="Times New Roman" panose="02020603050405020304" pitchFamily="18" charset="0"/>
                <a:cs typeface="Times New Roman" panose="02020603050405020304" pitchFamily="18" charset="0"/>
              </a:rPr>
              <a:t>koffie</a:t>
            </a:r>
            <a:r>
              <a:rPr lang="en-US" dirty="0">
                <a:latin typeface="Times New Roman" panose="02020603050405020304" pitchFamily="18" charset="0"/>
                <a:cs typeface="Times New Roman" panose="02020603050405020304" pitchFamily="18" charset="0"/>
              </a:rPr>
              <a:t>, probably from Turkish </a:t>
            </a:r>
            <a:r>
              <a:rPr lang="en-US" i="1" dirty="0">
                <a:latin typeface="Times New Roman" panose="02020603050405020304" pitchFamily="18" charset="0"/>
                <a:cs typeface="Times New Roman" panose="02020603050405020304" pitchFamily="18" charset="0"/>
              </a:rPr>
              <a:t>kahveh</a:t>
            </a:r>
            <a:r>
              <a:rPr lang="en-US" dirty="0">
                <a:latin typeface="Times New Roman" panose="02020603050405020304" pitchFamily="18" charset="0"/>
                <a:cs typeface="Times New Roman" panose="02020603050405020304" pitchFamily="18" charset="0"/>
              </a:rPr>
              <a:t> for the Kaffa region of Ethiopia.</a:t>
            </a:r>
          </a:p>
        </p:txBody>
      </p:sp>
    </p:spTree>
    <p:extLst>
      <p:ext uri="{BB962C8B-B14F-4D97-AF65-F5344CB8AC3E}">
        <p14:creationId xmlns:p14="http://schemas.microsoft.com/office/powerpoint/2010/main" val="3019340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415C-3B52-4567-9CF5-12A430AC341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Java Jive (2)</a:t>
            </a:r>
            <a:endParaRPr lang="en-US" dirty="0"/>
          </a:p>
        </p:txBody>
      </p:sp>
      <p:sp>
        <p:nvSpPr>
          <p:cNvPr id="3" name="Content Placeholder 2">
            <a:extLst>
              <a:ext uri="{FF2B5EF4-FFF2-40B4-BE49-F238E27FC236}">
                <a16:creationId xmlns:a16="http://schemas.microsoft.com/office/drawing/2014/main" id="{01861017-76DA-4652-B1D4-ED8A6384CB4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European merchants transplanted the plant throughout their equatorial colonies, with Brazil becoming the largest producer.</a:t>
            </a:r>
          </a:p>
          <a:p>
            <a:r>
              <a:rPr lang="en-US" dirty="0">
                <a:latin typeface="Times New Roman" panose="02020603050405020304" pitchFamily="18" charset="0"/>
                <a:cs typeface="Times New Roman" panose="02020603050405020304" pitchFamily="18" charset="0"/>
              </a:rPr>
              <a:t>John Smith is given credit for bringing coffee to the Jamestown Colony sometime after 1607. </a:t>
            </a:r>
          </a:p>
          <a:p>
            <a:r>
              <a:rPr lang="en-US" dirty="0">
                <a:latin typeface="Times New Roman" panose="02020603050405020304" pitchFamily="18" charset="0"/>
                <a:cs typeface="Times New Roman" panose="02020603050405020304" pitchFamily="18" charset="0"/>
              </a:rPr>
              <a:t>The Boston Tea Party may have made coffee the revolutionary drink of choice.</a:t>
            </a:r>
          </a:p>
          <a:p>
            <a:r>
              <a:rPr lang="en-US" dirty="0">
                <a:latin typeface="Times New Roman" panose="02020603050405020304" pitchFamily="18" charset="0"/>
                <a:cs typeface="Times New Roman" panose="02020603050405020304" pitchFamily="18" charset="0"/>
              </a:rPr>
              <a:t>Generally people drank at coffee houses or bought the beans at roasting shops and ground the beans and percolated them at home. Hills Brothers started manufacturing and shipping ground coffee in tin cans around 1900.</a:t>
            </a:r>
          </a:p>
        </p:txBody>
      </p:sp>
    </p:spTree>
    <p:extLst>
      <p:ext uri="{BB962C8B-B14F-4D97-AF65-F5344CB8AC3E}">
        <p14:creationId xmlns:p14="http://schemas.microsoft.com/office/powerpoint/2010/main" val="2694376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585D1-20F4-499C-834D-1C9902558E0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Java Jive (3)</a:t>
            </a:r>
            <a:endParaRPr lang="en-US" dirty="0"/>
          </a:p>
        </p:txBody>
      </p:sp>
      <p:sp>
        <p:nvSpPr>
          <p:cNvPr id="3" name="Content Placeholder 2">
            <a:extLst>
              <a:ext uri="{FF2B5EF4-FFF2-40B4-BE49-F238E27FC236}">
                <a16:creationId xmlns:a16="http://schemas.microsoft.com/office/drawing/2014/main" id="{77E350E1-2A34-41EA-997F-FD74DF3DB01D}"/>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The coffee tree is evergreen and will grow 15-20 feet, but usually trimmed to an easier-to-pick 5-10 feet. Ripe beans are picked by hand. They are processed, dried and roasted. </a:t>
            </a:r>
          </a:p>
          <a:p>
            <a:r>
              <a:rPr lang="en-US" dirty="0">
                <a:latin typeface="Times New Roman" panose="02020603050405020304" pitchFamily="18" charset="0"/>
                <a:cs typeface="Times New Roman" panose="02020603050405020304" pitchFamily="18" charset="0"/>
              </a:rPr>
              <a:t>The favored species is coffee Arabica, which grows best at higher altitudes at about 70°. Coffee robusta has a more bitter taste, less flavor and more caffeine.</a:t>
            </a:r>
          </a:p>
          <a:p>
            <a:r>
              <a:rPr lang="en-US" dirty="0">
                <a:latin typeface="Times New Roman" panose="02020603050405020304" pitchFamily="18" charset="0"/>
                <a:cs typeface="Times New Roman" panose="02020603050405020304" pitchFamily="18" charset="0"/>
              </a:rPr>
              <a:t>The earliest flavorings were cinnamon and other spices. Legend has it that sugar was first used at Louis XIV Versailles court. A coffee house was first established in Vienna in 1683. It was possible here that both cream and sugar were first added to the coffee. Or it was the French coffee houses in Paris that first added cream.</a:t>
            </a:r>
          </a:p>
        </p:txBody>
      </p:sp>
    </p:spTree>
    <p:extLst>
      <p:ext uri="{BB962C8B-B14F-4D97-AF65-F5344CB8AC3E}">
        <p14:creationId xmlns:p14="http://schemas.microsoft.com/office/powerpoint/2010/main" val="501070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70C8B-FE75-4FCF-9127-38083726DC4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Java Jive (4)</a:t>
            </a:r>
            <a:endParaRPr lang="en-US" dirty="0"/>
          </a:p>
        </p:txBody>
      </p:sp>
      <p:sp>
        <p:nvSpPr>
          <p:cNvPr id="3" name="Content Placeholder 2">
            <a:extLst>
              <a:ext uri="{FF2B5EF4-FFF2-40B4-BE49-F238E27FC236}">
                <a16:creationId xmlns:a16="http://schemas.microsoft.com/office/drawing/2014/main" id="{43B5198A-3A9A-4689-ACDC-84E06CF56EBA}"/>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Coffee houses started in England in the mid-17</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mainly during the of puritan Oliver Cromwell as an acceptable alternative to the tavern. There were hundreds of London coffee houses by 1700. A TIPS cup was used “to insure prompt service.” </a:t>
            </a:r>
          </a:p>
          <a:p>
            <a:r>
              <a:rPr lang="en-US" dirty="0">
                <a:latin typeface="Times New Roman" panose="02020603050405020304" pitchFamily="18" charset="0"/>
                <a:cs typeface="Times New Roman" panose="02020603050405020304" pitchFamily="18" charset="0"/>
              </a:rPr>
              <a:t>Edward Lloyd’s coffee house attracted ship owners and insurance agents, later institutionalized as Lloyd’s of London. Jonathan’s Coffee House was convenient to Exchange Alley, evolving into the London Stock Exchange. Diarist Samuel Pepys and lexicographer Samuel Johnson plus biographer James Boswell had their own favorites.</a:t>
            </a:r>
          </a:p>
          <a:p>
            <a:r>
              <a:rPr lang="en-US" dirty="0">
                <a:latin typeface="Times New Roman" panose="02020603050405020304" pitchFamily="18" charset="0"/>
                <a:cs typeface="Times New Roman" panose="02020603050405020304" pitchFamily="18" charset="0"/>
              </a:rPr>
              <a:t>The espresso machine became a hit in Italy around 1900 and moved to the US with Italian migrants. Starbucks started in Seattle in 1971, now the largest coffee house chain in the world.</a:t>
            </a:r>
          </a:p>
        </p:txBody>
      </p:sp>
    </p:spTree>
    <p:extLst>
      <p:ext uri="{BB962C8B-B14F-4D97-AF65-F5344CB8AC3E}">
        <p14:creationId xmlns:p14="http://schemas.microsoft.com/office/powerpoint/2010/main" val="230247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D9DBA-D367-4F5C-AA91-90C11BC4BEF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Agriculture and the Start of Civilization (3)</a:t>
            </a:r>
            <a:endParaRPr lang="en-US" dirty="0"/>
          </a:p>
        </p:txBody>
      </p:sp>
      <p:sp>
        <p:nvSpPr>
          <p:cNvPr id="3" name="Content Placeholder 2">
            <a:extLst>
              <a:ext uri="{FF2B5EF4-FFF2-40B4-BE49-F238E27FC236}">
                <a16:creationId xmlns:a16="http://schemas.microsoft.com/office/drawing/2014/main" id="{ADD6B542-57A4-4CC3-B573-183C1E95CC2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Once farmers settled down and grew food during the growing season for the whole year, food storage became critical: storage jars, baskets, covers and buildings.</a:t>
            </a:r>
          </a:p>
          <a:p>
            <a:r>
              <a:rPr lang="en-US" dirty="0">
                <a:latin typeface="Times New Roman" panose="02020603050405020304" pitchFamily="18" charset="0"/>
                <a:cs typeface="Times New Roman" panose="02020603050405020304" pitchFamily="18" charset="0"/>
              </a:rPr>
              <a:t>Large stores increased the demand for trade, with salt and obsidian especially important; also the need for inventory (and the need for accountants).</a:t>
            </a:r>
          </a:p>
          <a:p>
            <a:r>
              <a:rPr lang="en-US" dirty="0">
                <a:latin typeface="Times New Roman" panose="02020603050405020304" pitchFamily="18" charset="0"/>
                <a:cs typeface="Times New Roman" panose="02020603050405020304" pitchFamily="18" charset="0"/>
              </a:rPr>
              <a:t>Settlements popped up around the world at a later date than the Fertile Crescent. Millet was farmed in Northern China by 6,500 BC, rice in Southern China somewhat later.</a:t>
            </a:r>
          </a:p>
        </p:txBody>
      </p:sp>
    </p:spTree>
    <p:extLst>
      <p:ext uri="{BB962C8B-B14F-4D97-AF65-F5344CB8AC3E}">
        <p14:creationId xmlns:p14="http://schemas.microsoft.com/office/powerpoint/2010/main" val="12914896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FAC6C-B5A6-49B4-8E7D-6AE1462DEA9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Cocoa Loco</a:t>
            </a:r>
          </a:p>
        </p:txBody>
      </p:sp>
      <p:sp>
        <p:nvSpPr>
          <p:cNvPr id="3" name="Content Placeholder 2">
            <a:extLst>
              <a:ext uri="{FF2B5EF4-FFF2-40B4-BE49-F238E27FC236}">
                <a16:creationId xmlns:a16="http://schemas.microsoft.com/office/drawing/2014/main" id="{C78E9E8A-F828-484E-AAB2-037B89B96B10}"/>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Chocolate as a drink was used by the Olmecs of Mexico from the 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BC, earlier finds date back 500 years earlier.</a:t>
            </a:r>
          </a:p>
          <a:p>
            <a:r>
              <a:rPr lang="en-US" dirty="0">
                <a:latin typeface="Times New Roman" panose="02020603050405020304" pitchFamily="18" charset="0"/>
                <a:cs typeface="Times New Roman" panose="02020603050405020304" pitchFamily="18" charset="0"/>
              </a:rPr>
              <a:t>The cocoa tree is an evergreen that can grow to 60 feet and native to Central America and the Yucatan. The cocoa seeds were fermented, dried, roasted, crushed into a paste, and mixed with boiling water. Vanilla and chili peppers were added.</a:t>
            </a:r>
          </a:p>
          <a:p>
            <a:r>
              <a:rPr lang="en-US" dirty="0">
                <a:latin typeface="Times New Roman" panose="02020603050405020304" pitchFamily="18" charset="0"/>
                <a:cs typeface="Times New Roman" panose="02020603050405020304" pitchFamily="18" charset="0"/>
              </a:rPr>
              <a:t>Columbus brought cocoa back to Spain, but it was not a hit. Cortez was the first to introduce the chocolate drink to Spain. Vanilla was often added, but it was sugar that made it a hit. Royal marriages brought the drink to other royal courts and eventually to the masses in various European countries.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0657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9DEE-8A33-4E01-9FC0-EBB1DF16EB8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Cocoa Loco (2)</a:t>
            </a:r>
            <a:endParaRPr lang="en-US" dirty="0"/>
          </a:p>
        </p:txBody>
      </p:sp>
      <p:sp>
        <p:nvSpPr>
          <p:cNvPr id="3" name="Content Placeholder 2">
            <a:extLst>
              <a:ext uri="{FF2B5EF4-FFF2-40B4-BE49-F238E27FC236}">
                <a16:creationId xmlns:a16="http://schemas.microsoft.com/office/drawing/2014/main" id="{4D43AD8C-3E46-4A89-8300-ACAD734A8C39}"/>
              </a:ext>
            </a:extLst>
          </p:cNvPr>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Chocolate houses opened in Europe about the same time as coffee houses, but more expensive than coffee (cheaper with black market beans). Samuel Pepys and other famous patrons frequented both coffee and chocolate houses.</a:t>
            </a:r>
          </a:p>
          <a:p>
            <a:r>
              <a:rPr lang="en-US" dirty="0">
                <a:latin typeface="Times New Roman" panose="02020603050405020304" pitchFamily="18" charset="0"/>
                <a:cs typeface="Times New Roman" panose="02020603050405020304" pitchFamily="18" charset="0"/>
              </a:rPr>
              <a:t>Chocolate houses went the way of the dodo, but scientists extracted fat from the beans and made cocoa and cocoa butter. Processing turned the cocoa into chocolate bars. Joseph Fry and John Cadbury developed very appealing chocolate resembling today’s products by the mid-19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a:t>
            </a:r>
          </a:p>
          <a:p>
            <a:r>
              <a:rPr lang="en-US" dirty="0">
                <a:latin typeface="Times New Roman" panose="02020603050405020304" pitchFamily="18" charset="0"/>
                <a:cs typeface="Times New Roman" panose="02020603050405020304" pitchFamily="18" charset="0"/>
              </a:rPr>
              <a:t>The Swiss invented milk chocolate and Henri Nestle used condensed milk to make a great product—and Nestle became the world’s largest food and beverage company.</a:t>
            </a:r>
          </a:p>
        </p:txBody>
      </p:sp>
    </p:spTree>
    <p:extLst>
      <p:ext uri="{BB962C8B-B14F-4D97-AF65-F5344CB8AC3E}">
        <p14:creationId xmlns:p14="http://schemas.microsoft.com/office/powerpoint/2010/main" val="28565675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F79A4-8462-47AF-B5FC-EF8F4C62C13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Cocoa Loco (3)</a:t>
            </a:r>
            <a:endParaRPr lang="en-US" dirty="0"/>
          </a:p>
        </p:txBody>
      </p:sp>
      <p:sp>
        <p:nvSpPr>
          <p:cNvPr id="3" name="Content Placeholder 2">
            <a:extLst>
              <a:ext uri="{FF2B5EF4-FFF2-40B4-BE49-F238E27FC236}">
                <a16:creationId xmlns:a16="http://schemas.microsoft.com/office/drawing/2014/main" id="{53BC25D2-DDB2-41B6-B8B5-6D750548DE4C}"/>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Milton Hershey was a latecomer, buying German chocolate machines to become the American chocolatier. He added Hershey’s kisses, mounds, almond joy and other chocolate products.</a:t>
            </a:r>
          </a:p>
          <a:p>
            <a:r>
              <a:rPr lang="en-US" dirty="0">
                <a:latin typeface="Times New Roman" panose="02020603050405020304" pitchFamily="18" charset="0"/>
                <a:cs typeface="Times New Roman" panose="02020603050405020304" pitchFamily="18" charset="0"/>
              </a:rPr>
              <a:t>Every year some 100 new candy bars are introduced, most of which fail sooner or later—usually sooner. However enough are successful for the process to continue. </a:t>
            </a:r>
          </a:p>
          <a:p>
            <a:r>
              <a:rPr lang="en-US" dirty="0">
                <a:latin typeface="Times New Roman" panose="02020603050405020304" pitchFamily="18" charset="0"/>
                <a:cs typeface="Times New Roman" panose="02020603050405020304" pitchFamily="18" charset="0"/>
              </a:rPr>
              <a:t>Harry Reece invented Reece’s Peanut Butter Cup, Robert Welch (gaining notoriety for founding the John Birch Society) the Sugar Daddy and others</a:t>
            </a:r>
          </a:p>
          <a:p>
            <a:r>
              <a:rPr lang="en-US" dirty="0">
                <a:latin typeface="Times New Roman" panose="02020603050405020304" pitchFamily="18" charset="0"/>
                <a:cs typeface="Times New Roman" panose="02020603050405020304" pitchFamily="18" charset="0"/>
              </a:rPr>
              <a:t>Combination bars became big, many started by father and son Frank and Forrest Mars including Snickers and Milky Way. Baby Ruth was sued by Babe Ruth; Milk Duds were supposed to be round, but weren’t—the taste saved the day.</a:t>
            </a:r>
          </a:p>
        </p:txBody>
      </p:sp>
    </p:spTree>
    <p:extLst>
      <p:ext uri="{BB962C8B-B14F-4D97-AF65-F5344CB8AC3E}">
        <p14:creationId xmlns:p14="http://schemas.microsoft.com/office/powerpoint/2010/main" val="3112796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616D-CD01-4504-A017-982E72CC3F8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Tea</a:t>
            </a:r>
          </a:p>
        </p:txBody>
      </p:sp>
      <p:sp>
        <p:nvSpPr>
          <p:cNvPr id="3" name="Content Placeholder 2">
            <a:extLst>
              <a:ext uri="{FF2B5EF4-FFF2-40B4-BE49-F238E27FC236}">
                <a16:creationId xmlns:a16="http://schemas.microsoft.com/office/drawing/2014/main" id="{0E9665F2-F6F4-4A73-A07D-12B910A2CE5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Chinese legend has an emperor discovering tea 5,000 years ago. Or Buddha invented tea and Buddhist monks brought tea from India to China. Whatever the start date, tea became the drink of choice from emperor to peasant, the caffeine helped keep the faithful awake.</a:t>
            </a:r>
          </a:p>
          <a:p>
            <a:r>
              <a:rPr lang="en-US" dirty="0">
                <a:latin typeface="Times New Roman" panose="02020603050405020304" pitchFamily="18" charset="0"/>
                <a:cs typeface="Times New Roman" panose="02020603050405020304" pitchFamily="18" charset="0"/>
              </a:rPr>
              <a:t>The tea tree is pruned into a semi-tropical evergreen bush, with the top leaves harvested. The tannic acid in tea kills bacteria, aided by boiling water. </a:t>
            </a:r>
          </a:p>
          <a:p>
            <a:r>
              <a:rPr lang="en-US" dirty="0">
                <a:latin typeface="Times New Roman" panose="02020603050405020304" pitchFamily="18" charset="0"/>
                <a:cs typeface="Times New Roman" panose="02020603050405020304" pitchFamily="18" charset="0"/>
              </a:rPr>
              <a:t>Processing tea is labor-intensive, not a problem in labor-rich China and India. The major processing is drying, with different methods resulting in black, green, oolong and white teas. </a:t>
            </a:r>
          </a:p>
        </p:txBody>
      </p:sp>
    </p:spTree>
    <p:extLst>
      <p:ext uri="{BB962C8B-B14F-4D97-AF65-F5344CB8AC3E}">
        <p14:creationId xmlns:p14="http://schemas.microsoft.com/office/powerpoint/2010/main" val="13041042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72E25-47B5-4EED-9C33-5DCF76E5652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Tea (2)</a:t>
            </a:r>
            <a:endParaRPr lang="en-US" dirty="0"/>
          </a:p>
        </p:txBody>
      </p:sp>
      <p:sp>
        <p:nvSpPr>
          <p:cNvPr id="3" name="Content Placeholder 2">
            <a:extLst>
              <a:ext uri="{FF2B5EF4-FFF2-40B4-BE49-F238E27FC236}">
                <a16:creationId xmlns:a16="http://schemas.microsoft.com/office/drawing/2014/main" id="{F1EECB74-DBDF-4286-9BB7-DEF72FE61613}"/>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Green tea, preferred in China, requires the shortest processing time (drying, frying to prevent oxidation, rolling and further drying). Black tea required additional drying in an oven and then over an open fire.</a:t>
            </a:r>
          </a:p>
          <a:p>
            <a:r>
              <a:rPr lang="en-US" dirty="0">
                <a:latin typeface="Times New Roman" panose="02020603050405020304" pitchFamily="18" charset="0"/>
                <a:cs typeface="Times New Roman" panose="02020603050405020304" pitchFamily="18" charset="0"/>
              </a:rPr>
              <a:t>Chinese peasants sold the tea to wholesalers, who shipped it to the coast where merchants blended, packaged and sold the tea to domestic and foreign markets. The good stuff stayed local until European armies marched in.</a:t>
            </a:r>
          </a:p>
          <a:p>
            <a:r>
              <a:rPr lang="en-US" dirty="0">
                <a:latin typeface="Times New Roman" panose="02020603050405020304" pitchFamily="18" charset="0"/>
                <a:cs typeface="Times New Roman" panose="02020603050405020304" pitchFamily="18" charset="0"/>
              </a:rPr>
              <a:t>The Portuguese developed early trade routes from China to Lisbon, followed by the Dutch who initially moved tea from Lisbon around Europe, then the Dutch East India Company cut out the Portuguese in China. </a:t>
            </a:r>
          </a:p>
        </p:txBody>
      </p:sp>
    </p:spTree>
    <p:extLst>
      <p:ext uri="{BB962C8B-B14F-4D97-AF65-F5344CB8AC3E}">
        <p14:creationId xmlns:p14="http://schemas.microsoft.com/office/powerpoint/2010/main" val="8356734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5211C-8458-4F6C-9072-70522C18762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Tea (3)</a:t>
            </a:r>
            <a:endParaRPr lang="en-US" dirty="0"/>
          </a:p>
        </p:txBody>
      </p:sp>
      <p:sp>
        <p:nvSpPr>
          <p:cNvPr id="3" name="Content Placeholder 2">
            <a:extLst>
              <a:ext uri="{FF2B5EF4-FFF2-40B4-BE49-F238E27FC236}">
                <a16:creationId xmlns:a16="http://schemas.microsoft.com/office/drawing/2014/main" id="{F644AC42-5853-4444-9AE1-F8652F5AEAD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Dutch success motivated the British and London merchants formed the English East India Company. The English East India Company would eventually “conquer India for profit and country. Tea became the biggest profit generator of the company.</a:t>
            </a:r>
          </a:p>
          <a:p>
            <a:r>
              <a:rPr lang="en-US" dirty="0">
                <a:latin typeface="Times New Roman" panose="02020603050405020304" pitchFamily="18" charset="0"/>
                <a:cs typeface="Times New Roman" panose="02020603050405020304" pitchFamily="18" charset="0"/>
              </a:rPr>
              <a:t>The new Portuguese wife Catherine of English king Charles II brought her teas habit to the British court in 1662 and tea became a British staple. Tea houses opened in London and beyond—to men only. Teas shops were open to women and tea gardens to all. </a:t>
            </a:r>
          </a:p>
          <a:p>
            <a:r>
              <a:rPr lang="en-US" dirty="0">
                <a:latin typeface="Times New Roman" panose="02020603050405020304" pitchFamily="18" charset="0"/>
                <a:cs typeface="Times New Roman" panose="02020603050405020304" pitchFamily="18" charset="0"/>
              </a:rPr>
              <a:t>The Industrial Revolution meant mass employment of repetitive jobs, made a bit better by “tea breaks.”   </a:t>
            </a:r>
          </a:p>
        </p:txBody>
      </p:sp>
    </p:spTree>
    <p:extLst>
      <p:ext uri="{BB962C8B-B14F-4D97-AF65-F5344CB8AC3E}">
        <p14:creationId xmlns:p14="http://schemas.microsoft.com/office/powerpoint/2010/main" val="11833099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3199F-BF02-4A63-B3B3-3097FA749AD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Tea (4)</a:t>
            </a:r>
            <a:endParaRPr lang="en-US" dirty="0"/>
          </a:p>
        </p:txBody>
      </p:sp>
      <p:sp>
        <p:nvSpPr>
          <p:cNvPr id="3" name="Content Placeholder 2">
            <a:extLst>
              <a:ext uri="{FF2B5EF4-FFF2-40B4-BE49-F238E27FC236}">
                <a16:creationId xmlns:a16="http://schemas.microsoft.com/office/drawing/2014/main" id="{9093EB33-68E2-47FF-A37A-B2E848036A4C}"/>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Tea was consumed around the world, but with variable drinking habits. China and Japan had complex tea rituals. The English had afternoon high tea. Mongols drank tea with milk and barley flour, Tibetan tea was salted and buttered, Russian tea was sweetened with sugar, often with lemon and perhaps vodka.</a:t>
            </a:r>
          </a:p>
          <a:p>
            <a:r>
              <a:rPr lang="en-US" dirty="0">
                <a:latin typeface="Times New Roman" panose="02020603050405020304" pitchFamily="18" charset="0"/>
                <a:cs typeface="Times New Roman" panose="02020603050405020304" pitchFamily="18" charset="0"/>
              </a:rPr>
              <a:t>After difficulties acquiring Chinese tea, the English East India Company moved production to India, with a factory system for harvesting and processing. Cost went down and tea became available to the masses. India continues to be the top producer of tea.</a:t>
            </a:r>
          </a:p>
          <a:p>
            <a:r>
              <a:rPr lang="en-US" dirty="0">
                <a:latin typeface="Times New Roman" panose="02020603050405020304" pitchFamily="18" charset="0"/>
                <a:cs typeface="Times New Roman" panose="02020603050405020304" pitchFamily="18" charset="0"/>
              </a:rPr>
              <a:t>In America the number one story is the Boston Tea Party, a protest soon leading to the American Revolution.</a:t>
            </a:r>
          </a:p>
        </p:txBody>
      </p:sp>
    </p:spTree>
    <p:extLst>
      <p:ext uri="{BB962C8B-B14F-4D97-AF65-F5344CB8AC3E}">
        <p14:creationId xmlns:p14="http://schemas.microsoft.com/office/powerpoint/2010/main" val="18768725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F45A-28ED-461A-A5B9-3B6CC6D08B3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Sugar</a:t>
            </a:r>
          </a:p>
        </p:txBody>
      </p:sp>
      <p:sp>
        <p:nvSpPr>
          <p:cNvPr id="3" name="Content Placeholder 2">
            <a:extLst>
              <a:ext uri="{FF2B5EF4-FFF2-40B4-BE49-F238E27FC236}">
                <a16:creationId xmlns:a16="http://schemas.microsoft.com/office/drawing/2014/main" id="{F15532F0-0D89-474F-A7EB-3F348CDC16F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Sugarcane is a tall grass, originating perhaps in New Guinea making its way to India. Initially the cane was chewed.</a:t>
            </a:r>
          </a:p>
          <a:p>
            <a:r>
              <a:rPr lang="en-US" dirty="0">
                <a:latin typeface="Times New Roman" panose="02020603050405020304" pitchFamily="18" charset="0"/>
                <a:cs typeface="Times New Roman" panose="02020603050405020304" pitchFamily="18" charset="0"/>
              </a:rPr>
              <a:t>Processed sugar was invented at least by the 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BC in India. The cane was harvested by chopping the stems (the roots grow new stems), crushed to collect the juice, then boiling to form raw sugar. </a:t>
            </a:r>
          </a:p>
          <a:p>
            <a:r>
              <a:rPr lang="en-US" dirty="0">
                <a:latin typeface="Times New Roman" panose="02020603050405020304" pitchFamily="18" charset="0"/>
                <a:cs typeface="Times New Roman" panose="02020603050405020304" pitchFamily="18" charset="0"/>
              </a:rPr>
              <a:t>Because sugarcane is bulky and does not travel well, processing takes place close to the source.</a:t>
            </a:r>
          </a:p>
          <a:p>
            <a:r>
              <a:rPr lang="en-US" dirty="0">
                <a:latin typeface="Times New Roman" panose="02020603050405020304" pitchFamily="18" charset="0"/>
                <a:cs typeface="Times New Roman" panose="02020603050405020304" pitchFamily="18" charset="0"/>
              </a:rPr>
              <a:t> Initially sold in liquid form, traders made their way to Europe. Sugar disappeared from Europe during the Middle Ages. European crusaders brought back sugar and a sweet tooth back home.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7001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B152-86CA-4621-A3F5-099D13E2E64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Sugar (2)</a:t>
            </a:r>
            <a:endParaRPr lang="en-US" dirty="0"/>
          </a:p>
        </p:txBody>
      </p:sp>
      <p:sp>
        <p:nvSpPr>
          <p:cNvPr id="3" name="Content Placeholder 2">
            <a:extLst>
              <a:ext uri="{FF2B5EF4-FFF2-40B4-BE49-F238E27FC236}">
                <a16:creationId xmlns:a16="http://schemas.microsoft.com/office/drawing/2014/main" id="{E54DA82F-B94D-49CD-934B-FBC05CADD62D}"/>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Venice and Genoa became key ports in the sugar trade. By the time it arrived in England it was expensive, available only to the nobility.</a:t>
            </a:r>
          </a:p>
          <a:p>
            <a:r>
              <a:rPr lang="en-US" dirty="0">
                <a:latin typeface="Times New Roman" panose="02020603050405020304" pitchFamily="18" charset="0"/>
                <a:cs typeface="Times New Roman" panose="02020603050405020304" pitchFamily="18" charset="0"/>
              </a:rPr>
              <a:t>Muslims brought sugar back to Europe when they conquered Sicily and Spain.</a:t>
            </a:r>
          </a:p>
          <a:p>
            <a:r>
              <a:rPr lang="en-US" dirty="0">
                <a:latin typeface="Times New Roman" panose="02020603050405020304" pitchFamily="18" charset="0"/>
                <a:cs typeface="Times New Roman" panose="02020603050405020304" pitchFamily="18" charset="0"/>
              </a:rPr>
              <a:t>The Spanish brought sugarcane to the Caribbean and the Portuguese to Brazil. They also brought slaves. The production was so profitable hundreds of plantations were started throughout the Americas.</a:t>
            </a:r>
          </a:p>
          <a:p>
            <a:r>
              <a:rPr lang="en-US" dirty="0">
                <a:latin typeface="Times New Roman" panose="02020603050405020304" pitchFamily="18" charset="0"/>
                <a:cs typeface="Times New Roman" panose="02020603050405020304" pitchFamily="18" charset="0"/>
              </a:rPr>
              <a:t>Part of the demand for sugar was for sweetening the teetotalers’ trinity. </a:t>
            </a:r>
          </a:p>
          <a:p>
            <a:r>
              <a:rPr lang="en-US" dirty="0">
                <a:latin typeface="Times New Roman" panose="02020603050405020304" pitchFamily="18" charset="0"/>
                <a:cs typeface="Times New Roman" panose="02020603050405020304" pitchFamily="18" charset="0"/>
              </a:rPr>
              <a:t>Continental Europe grew sugar beets when the England blockaded the oceans to deny sugarcane. The European Union produces more sugar than the top cane producers, Brail and India. American food manufacturers rely mainly on corn syrup for sweetness. </a:t>
            </a:r>
          </a:p>
        </p:txBody>
      </p:sp>
    </p:spTree>
    <p:extLst>
      <p:ext uri="{BB962C8B-B14F-4D97-AF65-F5344CB8AC3E}">
        <p14:creationId xmlns:p14="http://schemas.microsoft.com/office/powerpoint/2010/main" val="13725590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921BE-6561-46F6-9D9C-EA1FF2B9335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Guillotine Cuisine </a:t>
            </a:r>
          </a:p>
        </p:txBody>
      </p:sp>
      <p:sp>
        <p:nvSpPr>
          <p:cNvPr id="3" name="Content Placeholder 2">
            <a:extLst>
              <a:ext uri="{FF2B5EF4-FFF2-40B4-BE49-F238E27FC236}">
                <a16:creationId xmlns:a16="http://schemas.microsoft.com/office/drawing/2014/main" id="{4C3F30A6-AD7B-439A-ACDB-2BC64DBB466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French were in the culinary dark ages until 1533 when Catherine de Medici married the Duke of Orleans (later Henry II) and brought her battalion of Italian chefs, including the use of the fork—at least according to MFK Fisher.</a:t>
            </a:r>
          </a:p>
          <a:p>
            <a:r>
              <a:rPr lang="en-US" dirty="0">
                <a:latin typeface="Times New Roman" panose="02020603050405020304" pitchFamily="18" charset="0"/>
                <a:cs typeface="Times New Roman" panose="02020603050405020304" pitchFamily="18" charset="0"/>
              </a:rPr>
              <a:t>The French aristocracy developed a taste for Italian cuisine and the demand for superstar chefs developed a unique </a:t>
            </a:r>
            <a:r>
              <a:rPr lang="en-US" i="1" dirty="0">
                <a:latin typeface="Times New Roman" panose="02020603050405020304" pitchFamily="18" charset="0"/>
                <a:cs typeface="Times New Roman" panose="02020603050405020304" pitchFamily="18" charset="0"/>
              </a:rPr>
              <a:t>haute cuisine. </a:t>
            </a:r>
          </a:p>
          <a:p>
            <a:r>
              <a:rPr lang="en-US" dirty="0">
                <a:latin typeface="Times New Roman" panose="02020603050405020304" pitchFamily="18" charset="0"/>
                <a:cs typeface="Times New Roman" panose="02020603050405020304" pitchFamily="18" charset="0"/>
              </a:rPr>
              <a:t>The first restaurant started in Paris in 1765 with meat-based soups as a “restorative.” The restaurant developed unique characteristics including seating customers  at their own tables, serving at the convenience of the patrons, and providing choices using a menu.</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06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7EFF-2B0E-46F7-80F9-41BF9EA8522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Cruel Gruel</a:t>
            </a:r>
          </a:p>
        </p:txBody>
      </p:sp>
      <p:sp>
        <p:nvSpPr>
          <p:cNvPr id="3" name="Content Placeholder 2">
            <a:extLst>
              <a:ext uri="{FF2B5EF4-FFF2-40B4-BE49-F238E27FC236}">
                <a16:creationId xmlns:a16="http://schemas.microsoft.com/office/drawing/2014/main" id="{C1D0D37A-DF31-4EC2-BA4C-48166EC32D80}"/>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Gruel, originally meaning to grind, became fine flour made on a grinding slab turned into a thin porridge made from any cereal grain.</a:t>
            </a:r>
          </a:p>
          <a:p>
            <a:r>
              <a:rPr lang="en-US" dirty="0">
                <a:latin typeface="Times New Roman" panose="02020603050405020304" pitchFamily="18" charset="0"/>
                <a:cs typeface="Times New Roman" panose="02020603050405020304" pitchFamily="18" charset="0"/>
              </a:rPr>
              <a:t>Early gruel could have been made from barley powder (or wheat, oats came later), cooked in a large clay pot. Berries or spices could have been added. The starch in the grain thickens, creating the gruel. Goats milk and honey would have made it more palatable.  </a:t>
            </a:r>
          </a:p>
          <a:p>
            <a:r>
              <a:rPr lang="en-US" dirty="0">
                <a:latin typeface="Times New Roman" panose="02020603050405020304" pitchFamily="18" charset="0"/>
                <a:cs typeface="Times New Roman" panose="02020603050405020304" pitchFamily="18" charset="0"/>
              </a:rPr>
              <a:t>Gruel has been a stable since its discovery in Mesopotamia. It could be made of virtually any cereal.</a:t>
            </a:r>
          </a:p>
          <a:p>
            <a:r>
              <a:rPr lang="en-US" dirty="0">
                <a:latin typeface="Times New Roman" panose="02020603050405020304" pitchFamily="18" charset="0"/>
                <a:cs typeface="Times New Roman" panose="02020603050405020304" pitchFamily="18" charset="0"/>
              </a:rPr>
              <a:t>Certain cultures hated it. Romans apparently despised barley and arrested Roman soldiers forced to eat barley gruel.</a:t>
            </a:r>
          </a:p>
          <a:p>
            <a:r>
              <a:rPr lang="en-US" dirty="0">
                <a:latin typeface="Times New Roman" panose="02020603050405020304" pitchFamily="18" charset="0"/>
                <a:cs typeface="Times New Roman" panose="02020603050405020304" pitchFamily="18" charset="0"/>
              </a:rPr>
              <a:t>Generally the well off preferred wheat, while peasants more likely to suffer with barley, oats and rye.</a:t>
            </a:r>
          </a:p>
        </p:txBody>
      </p:sp>
    </p:spTree>
    <p:extLst>
      <p:ext uri="{BB962C8B-B14F-4D97-AF65-F5344CB8AC3E}">
        <p14:creationId xmlns:p14="http://schemas.microsoft.com/office/powerpoint/2010/main" val="13900989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18031-39D9-4DCF-A039-3D465D05E30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Guillotine Cuisine (2)</a:t>
            </a:r>
            <a:endParaRPr lang="en-US" dirty="0"/>
          </a:p>
        </p:txBody>
      </p:sp>
      <p:sp>
        <p:nvSpPr>
          <p:cNvPr id="3" name="Content Placeholder 2">
            <a:extLst>
              <a:ext uri="{FF2B5EF4-FFF2-40B4-BE49-F238E27FC236}">
                <a16:creationId xmlns:a16="http://schemas.microsoft.com/office/drawing/2014/main" id="{93CBF4B8-2D73-48B9-88DB-166A7F756BC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Louis XIV celebrated festivals by holding grand banquets, spending a fortune. These were replicated by the nobility and big bucks spent on celebrity chefs and all things cooking.</a:t>
            </a:r>
          </a:p>
          <a:p>
            <a:r>
              <a:rPr lang="en-US" dirty="0">
                <a:latin typeface="Times New Roman" panose="02020603050405020304" pitchFamily="18" charset="0"/>
                <a:cs typeface="Times New Roman" panose="02020603050405020304" pitchFamily="18" charset="0"/>
              </a:rPr>
              <a:t>The peasants disputed the need for these feasts and the French Revolution of 1789 put an end to them, not to mention many noble heads. </a:t>
            </a:r>
          </a:p>
          <a:p>
            <a:r>
              <a:rPr lang="en-US" dirty="0">
                <a:latin typeface="Times New Roman" panose="02020603050405020304" pitchFamily="18" charset="0"/>
                <a:cs typeface="Times New Roman" panose="02020603050405020304" pitchFamily="18" charset="0"/>
              </a:rPr>
              <a:t>The chefs claimed repression by the elite and sought employment by the newly empowered.</a:t>
            </a:r>
          </a:p>
          <a:p>
            <a:r>
              <a:rPr lang="en-US" dirty="0">
                <a:latin typeface="Times New Roman" panose="02020603050405020304" pitchFamily="18" charset="0"/>
                <a:cs typeface="Times New Roman" panose="02020603050405020304" pitchFamily="18" charset="0"/>
              </a:rPr>
              <a:t>Plan B was opening a restaurant in Paris, attempting to transfer </a:t>
            </a:r>
            <a:r>
              <a:rPr lang="en-US" i="1" dirty="0">
                <a:latin typeface="Times New Roman" panose="02020603050405020304" pitchFamily="18" charset="0"/>
                <a:cs typeface="Times New Roman" panose="02020603050405020304" pitchFamily="18" charset="0"/>
              </a:rPr>
              <a:t>haute cuisine</a:t>
            </a:r>
            <a:r>
              <a:rPr lang="en-US" dirty="0">
                <a:latin typeface="Times New Roman" panose="02020603050405020304" pitchFamily="18" charset="0"/>
                <a:cs typeface="Times New Roman" panose="02020603050405020304" pitchFamily="18" charset="0"/>
              </a:rPr>
              <a:t> to the masses, or at least to those who could afford it.</a:t>
            </a:r>
          </a:p>
        </p:txBody>
      </p:sp>
    </p:spTree>
    <p:extLst>
      <p:ext uri="{BB962C8B-B14F-4D97-AF65-F5344CB8AC3E}">
        <p14:creationId xmlns:p14="http://schemas.microsoft.com/office/powerpoint/2010/main" val="24972364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D3AE6-DA96-4B44-9C34-F0661B52B39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Guillotine Cuisine (3)</a:t>
            </a:r>
            <a:endParaRPr lang="en-US" dirty="0"/>
          </a:p>
        </p:txBody>
      </p:sp>
      <p:sp>
        <p:nvSpPr>
          <p:cNvPr id="3" name="Content Placeholder 2">
            <a:extLst>
              <a:ext uri="{FF2B5EF4-FFF2-40B4-BE49-F238E27FC236}">
                <a16:creationId xmlns:a16="http://schemas.microsoft.com/office/drawing/2014/main" id="{D952E829-B87C-4433-8EAD-E2640BA90A0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French supremacy was maintained at thousands of French restaurants, transferring of high cooking to the bourgeoisie.</a:t>
            </a:r>
          </a:p>
          <a:p>
            <a:r>
              <a:rPr lang="en-US" dirty="0">
                <a:latin typeface="Times New Roman" panose="02020603050405020304" pitchFamily="18" charset="0"/>
                <a:cs typeface="Times New Roman" panose="02020603050405020304" pitchFamily="18" charset="0"/>
              </a:rPr>
              <a:t>Luxury hotels had to have fine restaurants. Cesar Ritz hired super chef Georges-Auguste Escoffier for the Paris Ritz whose </a:t>
            </a:r>
            <a:r>
              <a:rPr lang="en-US" i="1" dirty="0">
                <a:latin typeface="Times New Roman" panose="02020603050405020304" pitchFamily="18" charset="0"/>
                <a:cs typeface="Times New Roman" panose="02020603050405020304" pitchFamily="18" charset="0"/>
              </a:rPr>
              <a:t>Le Guide Culinaire</a:t>
            </a:r>
            <a:r>
              <a:rPr lang="en-US" dirty="0">
                <a:latin typeface="Times New Roman" panose="02020603050405020304" pitchFamily="18" charset="0"/>
                <a:cs typeface="Times New Roman" panose="02020603050405020304" pitchFamily="18" charset="0"/>
              </a:rPr>
              <a:t> standardized </a:t>
            </a:r>
            <a:r>
              <a:rPr lang="en-US" i="1" dirty="0">
                <a:latin typeface="Times New Roman" panose="02020603050405020304" pitchFamily="18" charset="0"/>
                <a:cs typeface="Times New Roman" panose="02020603050405020304" pitchFamily="18" charset="0"/>
              </a:rPr>
              <a:t>haute cuisine</a:t>
            </a:r>
            <a:r>
              <a:rPr lang="en-US" dirty="0">
                <a:latin typeface="Times New Roman" panose="02020603050405020304" pitchFamily="18" charset="0"/>
                <a:cs typeface="Times New Roman" panose="02020603050405020304" pitchFamily="18" charset="0"/>
              </a:rPr>
              <a:t> and the efficient organization of the restaurant kitchen.</a:t>
            </a:r>
          </a:p>
          <a:p>
            <a:r>
              <a:rPr lang="en-US" dirty="0">
                <a:latin typeface="Times New Roman" panose="02020603050405020304" pitchFamily="18" charset="0"/>
                <a:cs typeface="Times New Roman" panose="02020603050405020304" pitchFamily="18" charset="0"/>
              </a:rPr>
              <a:t>America at the same time had taverns and coffee houses. The most famous US restaurant was Delmonico’s in New York City, modeled after French restaurants to serve the wealthy of New York. Going bust at the start of Prohibition in 1919, Delmonico’s exists only in legend.</a:t>
            </a:r>
          </a:p>
        </p:txBody>
      </p:sp>
    </p:spTree>
    <p:extLst>
      <p:ext uri="{BB962C8B-B14F-4D97-AF65-F5344CB8AC3E}">
        <p14:creationId xmlns:p14="http://schemas.microsoft.com/office/powerpoint/2010/main" val="32318127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EFFFD-A6E5-4FA0-9CED-615D0E47156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Sauce Boss</a:t>
            </a:r>
          </a:p>
        </p:txBody>
      </p:sp>
      <p:sp>
        <p:nvSpPr>
          <p:cNvPr id="3" name="Content Placeholder 2">
            <a:extLst>
              <a:ext uri="{FF2B5EF4-FFF2-40B4-BE49-F238E27FC236}">
                <a16:creationId xmlns:a16="http://schemas.microsoft.com/office/drawing/2014/main" id="{14C13E0C-4632-4A1A-9C14-6B8B774EA4E1}"/>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Sauces are liquid food derivatives to make food more appealing.</a:t>
            </a:r>
          </a:p>
          <a:p>
            <a:r>
              <a:rPr lang="en-US" dirty="0">
                <a:latin typeface="Times New Roman" panose="02020603050405020304" pitchFamily="18" charset="0"/>
                <a:cs typeface="Times New Roman" panose="02020603050405020304" pitchFamily="18" charset="0"/>
              </a:rPr>
              <a:t>Antonin Careme survived the French Revolution to become the master of </a:t>
            </a:r>
            <a:r>
              <a:rPr lang="en-US" i="1" dirty="0">
                <a:latin typeface="Times New Roman" panose="02020603050405020304" pitchFamily="18" charset="0"/>
                <a:cs typeface="Times New Roman" panose="02020603050405020304" pitchFamily="18" charset="0"/>
              </a:rPr>
              <a:t>grande cuisine. </a:t>
            </a:r>
            <a:r>
              <a:rPr lang="en-US" dirty="0">
                <a:latin typeface="Times New Roman" panose="02020603050405020304" pitchFamily="18" charset="0"/>
                <a:cs typeface="Times New Roman" panose="02020603050405020304" pitchFamily="18" charset="0"/>
              </a:rPr>
              <a:t>His genius was to invent the concept of mother sauces. He had four: bechamel (white), velouté ( blond), espagnole (brown), and aliemande. </a:t>
            </a:r>
          </a:p>
          <a:p>
            <a:r>
              <a:rPr lang="en-US" dirty="0">
                <a:latin typeface="Times New Roman" panose="02020603050405020304" pitchFamily="18" charset="0"/>
                <a:cs typeface="Times New Roman" panose="02020603050405020304" pitchFamily="18" charset="0"/>
              </a:rPr>
              <a:t>Georges Escoffier added hollandaise (butter) and tomato.</a:t>
            </a:r>
          </a:p>
          <a:p>
            <a:r>
              <a:rPr lang="en-US" dirty="0">
                <a:latin typeface="Times New Roman" panose="02020603050405020304" pitchFamily="18" charset="0"/>
                <a:cs typeface="Times New Roman" panose="02020603050405020304" pitchFamily="18" charset="0"/>
              </a:rPr>
              <a:t>Julia Child simplified it to white, brown and other. White sauces are made from butter and flour, plus milk or white stock (broth).</a:t>
            </a:r>
          </a:p>
          <a:p>
            <a:r>
              <a:rPr lang="en-US" dirty="0">
                <a:latin typeface="Times New Roman" panose="02020603050405020304" pitchFamily="18" charset="0"/>
                <a:cs typeface="Times New Roman" panose="02020603050405020304" pitchFamily="18" charset="0"/>
              </a:rPr>
              <a:t>Recipes galore are found in various cookbooks, plus any number of websites.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57569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98AD-32D7-4CC0-822F-C89600CEC38E}"/>
              </a:ext>
            </a:extLst>
          </p:cNvPr>
          <p:cNvSpPr>
            <a:spLocks noGrp="1"/>
          </p:cNvSpPr>
          <p:nvPr>
            <p:ph type="title"/>
          </p:nvPr>
        </p:nvSpPr>
        <p:spPr>
          <a:xfrm>
            <a:off x="838200" y="360642"/>
            <a:ext cx="10515600" cy="1325563"/>
          </a:xfrm>
        </p:spPr>
        <p:txBody>
          <a:bodyPr/>
          <a:lstStyle/>
          <a:p>
            <a:pPr algn="ctr"/>
            <a:r>
              <a:rPr lang="en-US" dirty="0">
                <a:latin typeface="Times New Roman" panose="02020603050405020304" pitchFamily="18" charset="0"/>
                <a:cs typeface="Times New Roman" panose="02020603050405020304" pitchFamily="18" charset="0"/>
              </a:rPr>
              <a:t>Machine Cuisine </a:t>
            </a:r>
          </a:p>
        </p:txBody>
      </p:sp>
      <p:sp>
        <p:nvSpPr>
          <p:cNvPr id="3" name="Content Placeholder 2">
            <a:extLst>
              <a:ext uri="{FF2B5EF4-FFF2-40B4-BE49-F238E27FC236}">
                <a16:creationId xmlns:a16="http://schemas.microsoft.com/office/drawing/2014/main" id="{A802920F-05E8-4618-86A4-8F8403223771}"/>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The Industrial Revolution came to Britain in the 18</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 and eventually found its way into food. What could be more appealing than producing millions of food items on an assembly line?</a:t>
            </a:r>
          </a:p>
          <a:p>
            <a:r>
              <a:rPr lang="en-US" dirty="0">
                <a:latin typeface="Times New Roman" panose="02020603050405020304" pitchFamily="18" charset="0"/>
                <a:cs typeface="Times New Roman" panose="02020603050405020304" pitchFamily="18" charset="0"/>
              </a:rPr>
              <a:t>A major part of industrial food was monoculture, growing a single crop over vast acreage such as wheat and corn. Jethro Tull invented a seed drill. Cyrus McCormick invented the mechanical harvester in 1834; John Deere the steel plow in 1837.</a:t>
            </a:r>
          </a:p>
          <a:p>
            <a:r>
              <a:rPr lang="en-US" dirty="0">
                <a:latin typeface="Times New Roman" panose="02020603050405020304" pitchFamily="18" charset="0"/>
                <a:cs typeface="Times New Roman" panose="02020603050405020304" pitchFamily="18" charset="0"/>
              </a:rPr>
              <a:t>Eli Whitney invented the cotton gin and king cotton became the driver of Southern plantation riches—and the expansion of slavery. While the North industrialized, the South and West pushed produce.</a:t>
            </a:r>
          </a:p>
          <a:p>
            <a:r>
              <a:rPr lang="en-US" dirty="0">
                <a:latin typeface="Times New Roman" panose="02020603050405020304" pitchFamily="18" charset="0"/>
                <a:cs typeface="Times New Roman" panose="02020603050405020304" pitchFamily="18" charset="0"/>
              </a:rPr>
              <a:t>Mass transit meant that crops such as wheat could be sent long distances in bulk; trains across country, steam ships across the ocean.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4540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C67C9-CD66-4908-B14B-1230F87941B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Machine Cuisine (2)</a:t>
            </a:r>
            <a:endParaRPr lang="en-US" dirty="0"/>
          </a:p>
        </p:txBody>
      </p:sp>
      <p:sp>
        <p:nvSpPr>
          <p:cNvPr id="3" name="Content Placeholder 2">
            <a:extLst>
              <a:ext uri="{FF2B5EF4-FFF2-40B4-BE49-F238E27FC236}">
                <a16:creationId xmlns:a16="http://schemas.microsoft.com/office/drawing/2014/main" id="{3168FE9A-81CD-4A6C-833F-6B7C21EB3EFD}"/>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The real money was in the processing.</a:t>
            </a:r>
          </a:p>
          <a:p>
            <a:r>
              <a:rPr lang="en-US" dirty="0">
                <a:latin typeface="Times New Roman" panose="02020603050405020304" pitchFamily="18" charset="0"/>
                <a:cs typeface="Times New Roman" panose="02020603050405020304" pitchFamily="18" charset="0"/>
              </a:rPr>
              <a:t>The tin can was a big deal, a way to preserve food over long distances without spoiling for an extended period of time—particularly important for large armies on the move. Originally, glass jars were used to preserve foods. </a:t>
            </a:r>
          </a:p>
          <a:p>
            <a:r>
              <a:rPr lang="en-US" dirty="0">
                <a:latin typeface="Times New Roman" panose="02020603050405020304" pitchFamily="18" charset="0"/>
                <a:cs typeface="Times New Roman" panose="02020603050405020304" pitchFamily="18" charset="0"/>
              </a:rPr>
              <a:t>Napoleon offered a cash prize for someone solving the spoilage issues. It was won by Nicolas Appert in 1809 using glass jars and hermetically sealing them. This was followed by the tin can process in 1810 by Peter Durand in Britain, done by hand including soldering the top and bottom. Eventually canning machinery was developed. The can opener also came later.</a:t>
            </a:r>
          </a:p>
          <a:p>
            <a:endParaRPr lang="en-US" dirty="0"/>
          </a:p>
        </p:txBody>
      </p:sp>
    </p:spTree>
    <p:extLst>
      <p:ext uri="{BB962C8B-B14F-4D97-AF65-F5344CB8AC3E}">
        <p14:creationId xmlns:p14="http://schemas.microsoft.com/office/powerpoint/2010/main" val="13717528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B60BE-EF83-482B-8E7A-728575E4376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Machine Cuisine (3)</a:t>
            </a:r>
            <a:endParaRPr lang="en-US" dirty="0"/>
          </a:p>
        </p:txBody>
      </p:sp>
      <p:sp>
        <p:nvSpPr>
          <p:cNvPr id="3" name="Content Placeholder 2">
            <a:extLst>
              <a:ext uri="{FF2B5EF4-FFF2-40B4-BE49-F238E27FC236}">
                <a16:creationId xmlns:a16="http://schemas.microsoft.com/office/drawing/2014/main" id="{EBA8C2EF-EDDD-46E5-B244-BD15287B0A9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Thomas Kensett started the first American canning plant in 1825. </a:t>
            </a:r>
          </a:p>
          <a:p>
            <a:r>
              <a:rPr lang="en-US" dirty="0">
                <a:latin typeface="Times New Roman" panose="02020603050405020304" pitchFamily="18" charset="0"/>
                <a:cs typeface="Times New Roman" panose="02020603050405020304" pitchFamily="18" charset="0"/>
              </a:rPr>
              <a:t>Gail Borden invented canned condensed milk in 1856.</a:t>
            </a:r>
          </a:p>
          <a:p>
            <a:r>
              <a:rPr lang="en-US" dirty="0">
                <a:latin typeface="Times New Roman" panose="02020603050405020304" pitchFamily="18" charset="0"/>
                <a:cs typeface="Times New Roman" panose="02020603050405020304" pitchFamily="18" charset="0"/>
              </a:rPr>
              <a:t>Joseph Campbell founded Campbell Preserve Company in 1869, canning everything from vegetable and jellies to meats and soups. Soups were a loser until condensed soup was developed to fit into smaller cans.</a:t>
            </a:r>
          </a:p>
          <a:p>
            <a:r>
              <a:rPr lang="en-US" dirty="0">
                <a:latin typeface="Times New Roman" panose="02020603050405020304" pitchFamily="18" charset="0"/>
                <a:cs typeface="Times New Roman" panose="02020603050405020304" pitchFamily="18" charset="0"/>
              </a:rPr>
              <a:t>Henry James Heinz founded the Anchor Pickle and Vinegar Works in 1869, only to go bankrupt in 1875. HJ started anew with the HJ Heinz Company. Tomato ketchup became the big new product after lots of experiments (“57 varieties” sounded good).</a:t>
            </a:r>
          </a:p>
        </p:txBody>
      </p:sp>
    </p:spTree>
    <p:extLst>
      <p:ext uri="{BB962C8B-B14F-4D97-AF65-F5344CB8AC3E}">
        <p14:creationId xmlns:p14="http://schemas.microsoft.com/office/powerpoint/2010/main" val="39467769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8BCD5-1DFA-41A6-8CFE-7FAFBF13B71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Delectile Disfunction</a:t>
            </a:r>
          </a:p>
        </p:txBody>
      </p:sp>
      <p:sp>
        <p:nvSpPr>
          <p:cNvPr id="3" name="Content Placeholder 2">
            <a:extLst>
              <a:ext uri="{FF2B5EF4-FFF2-40B4-BE49-F238E27FC236}">
                <a16:creationId xmlns:a16="http://schemas.microsoft.com/office/drawing/2014/main" id="{92C7FF55-61EF-4669-B772-E58ACE9B6FF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Modern technology, agriculture, chemistry and assorted big businesses can feed the masses and do it on the cheap. It is the antithesis of </a:t>
            </a:r>
            <a:r>
              <a:rPr lang="en-US" i="1" dirty="0">
                <a:latin typeface="Times New Roman" panose="02020603050405020304" pitchFamily="18" charset="0"/>
                <a:cs typeface="Times New Roman" panose="02020603050405020304" pitchFamily="18" charset="0"/>
              </a:rPr>
              <a:t>haute cuisine</a:t>
            </a:r>
            <a:r>
              <a:rPr lang="en-US" dirty="0">
                <a:latin typeface="Times New Roman" panose="02020603050405020304" pitchFamily="18" charset="0"/>
                <a:cs typeface="Times New Roman" panose="02020603050405020304" pitchFamily="18" charset="0"/>
              </a:rPr>
              <a:t>, while nutrition and taste are problematic. Also, environmental damage is extensive. It works, but is a Faustian bargain.</a:t>
            </a:r>
          </a:p>
          <a:p>
            <a:r>
              <a:rPr lang="en-US" dirty="0">
                <a:latin typeface="Times New Roman" panose="02020603050405020304" pitchFamily="18" charset="0"/>
                <a:cs typeface="Times New Roman" panose="02020603050405020304" pitchFamily="18" charset="0"/>
              </a:rPr>
              <a:t>With a world population over seven billion and growing, industrial production appears a requirement, and few are insisting on more expensive food for the masses</a:t>
            </a:r>
          </a:p>
          <a:p>
            <a:r>
              <a:rPr lang="en-US" dirty="0">
                <a:latin typeface="Times New Roman" panose="02020603050405020304" pitchFamily="18" charset="0"/>
                <a:cs typeface="Times New Roman" panose="02020603050405020304" pitchFamily="18" charset="0"/>
              </a:rPr>
              <a:t>Fast food has its own unique taste which can be oddly compelling partly because of added chemicals. It’s both convenient and cheap. It is here to stay; join in or boycott at your pleasure.</a:t>
            </a:r>
          </a:p>
        </p:txBody>
      </p:sp>
    </p:spTree>
    <p:extLst>
      <p:ext uri="{BB962C8B-B14F-4D97-AF65-F5344CB8AC3E}">
        <p14:creationId xmlns:p14="http://schemas.microsoft.com/office/powerpoint/2010/main" val="6280050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6ED2-DCFD-497C-8068-9BE5593AF2F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Delectile Disfunction</a:t>
            </a:r>
            <a:endParaRPr lang="en-US" dirty="0"/>
          </a:p>
        </p:txBody>
      </p:sp>
      <p:sp>
        <p:nvSpPr>
          <p:cNvPr id="3" name="Content Placeholder 2">
            <a:extLst>
              <a:ext uri="{FF2B5EF4-FFF2-40B4-BE49-F238E27FC236}">
                <a16:creationId xmlns:a16="http://schemas.microsoft.com/office/drawing/2014/main" id="{9AC7B16F-1571-4AA9-82C4-B9198F0EC23D}"/>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Food should taste good: freezing, canning, dehydrating, and using corn chemistry for dozens of purposes kills the taste—not great for smell and color. </a:t>
            </a:r>
          </a:p>
          <a:p>
            <a:r>
              <a:rPr lang="en-US" dirty="0">
                <a:latin typeface="Times New Roman" panose="02020603050405020304" pitchFamily="18" charset="0"/>
                <a:cs typeface="Times New Roman" panose="02020603050405020304" pitchFamily="18" charset="0"/>
              </a:rPr>
              <a:t>The multi-billion dollar industries can compensate with chemistry for taste, texture and smell, with corn again being prominent. It could take three dozen chemicals for an artificial concoction to taste like a milkshake, or a chicken nugget to taste like a … chicken nugget (come to think of it, these don’t taste much like chicken).</a:t>
            </a:r>
          </a:p>
          <a:p>
            <a:r>
              <a:rPr lang="en-US" dirty="0">
                <a:latin typeface="Times New Roman" panose="02020603050405020304" pitchFamily="18" charset="0"/>
                <a:cs typeface="Times New Roman" panose="02020603050405020304" pitchFamily="18" charset="0"/>
              </a:rPr>
              <a:t>McDonald’s has world dominance thanks to technology.</a:t>
            </a:r>
          </a:p>
          <a:p>
            <a:r>
              <a:rPr lang="en-US" dirty="0">
                <a:latin typeface="Times New Roman" panose="02020603050405020304" pitchFamily="18" charset="0"/>
                <a:cs typeface="Times New Roman" panose="02020603050405020304" pitchFamily="18" charset="0"/>
              </a:rPr>
              <a:t>This probably is a necessary thing because of lots of people and resource limits, but making healthy eating more difficult. Apparently a growing problem for the health industry.</a:t>
            </a:r>
          </a:p>
        </p:txBody>
      </p:sp>
    </p:spTree>
    <p:extLst>
      <p:ext uri="{BB962C8B-B14F-4D97-AF65-F5344CB8AC3E}">
        <p14:creationId xmlns:p14="http://schemas.microsoft.com/office/powerpoint/2010/main" val="3072026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B321-9E24-44E8-B0C0-645C0531274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Spoiled Rotten</a:t>
            </a:r>
          </a:p>
        </p:txBody>
      </p:sp>
      <p:sp>
        <p:nvSpPr>
          <p:cNvPr id="3" name="Content Placeholder 2">
            <a:extLst>
              <a:ext uri="{FF2B5EF4-FFF2-40B4-BE49-F238E27FC236}">
                <a16:creationId xmlns:a16="http://schemas.microsoft.com/office/drawing/2014/main" id="{3B18BFBB-F7B9-45F4-95EF-47B95A3DAF68}"/>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Spoilage was a big problem to early settlers (and still exists today). Solutions probably were based on accidents and lucky discoveries. (Finding bacteria and other microbes had to wait for the 19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a:t>
            </a:r>
          </a:p>
          <a:p>
            <a:r>
              <a:rPr lang="en-US" dirty="0">
                <a:latin typeface="Times New Roman" panose="02020603050405020304" pitchFamily="18" charset="0"/>
                <a:cs typeface="Times New Roman" panose="02020603050405020304" pitchFamily="18" charset="0"/>
              </a:rPr>
              <a:t>When producing crops for the whole year during a limited growing season, the produce must be stored and kept wholesome. Storage jars solved the problem, except for insect and other pests invading, mold and other fungi, and spoilage when the product got wet.</a:t>
            </a:r>
          </a:p>
          <a:p>
            <a:r>
              <a:rPr lang="en-US" dirty="0">
                <a:latin typeface="Times New Roman" panose="02020603050405020304" pitchFamily="18" charset="0"/>
                <a:cs typeface="Times New Roman" panose="02020603050405020304" pitchFamily="18" charset="0"/>
              </a:rPr>
              <a:t>Cooking was one solution to salvage many foods.</a:t>
            </a:r>
          </a:p>
          <a:p>
            <a:r>
              <a:rPr lang="en-US" dirty="0">
                <a:latin typeface="Times New Roman" panose="02020603050405020304" pitchFamily="18" charset="0"/>
                <a:cs typeface="Times New Roman" panose="02020603050405020304" pitchFamily="18" charset="0"/>
              </a:rPr>
              <a:t>Perhaps the best answer was fermentation; wheat grains could ferment into beer, a grand discovery worth considerable effort to preserve the best recipes and techniques. Grapes and other fruits could ferment into wine with similar appealing results and  need for experiments.</a:t>
            </a:r>
          </a:p>
        </p:txBody>
      </p:sp>
    </p:spTree>
    <p:extLst>
      <p:ext uri="{BB962C8B-B14F-4D97-AF65-F5344CB8AC3E}">
        <p14:creationId xmlns:p14="http://schemas.microsoft.com/office/powerpoint/2010/main" val="756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7011D-4F6E-40A9-9A84-FD86163CB84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Jericho</a:t>
            </a:r>
          </a:p>
        </p:txBody>
      </p:sp>
      <p:sp>
        <p:nvSpPr>
          <p:cNvPr id="3" name="Content Placeholder 2">
            <a:extLst>
              <a:ext uri="{FF2B5EF4-FFF2-40B4-BE49-F238E27FC236}">
                <a16:creationId xmlns:a16="http://schemas.microsoft.com/office/drawing/2014/main" id="{1D26D8CC-4158-4A13-8655-FF7A372E424B}"/>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One of the oldest fortified cities is ancient Jericho, initially a 10-acre village with perhaps 1,000 people about 10,000 years ago.</a:t>
            </a:r>
          </a:p>
          <a:p>
            <a:r>
              <a:rPr lang="en-US" dirty="0">
                <a:latin typeface="Times New Roman" panose="02020603050405020304" pitchFamily="18" charset="0"/>
                <a:cs typeface="Times New Roman" panose="02020603050405020304" pitchFamily="18" charset="0"/>
              </a:rPr>
              <a:t>At its start, Jericho had only rudimentary agriculture. Instead, the purpose of the city was to harvest and trade salt from the Dead Sea for food and other good.</a:t>
            </a:r>
          </a:p>
          <a:p>
            <a:r>
              <a:rPr lang="en-US" dirty="0">
                <a:latin typeface="Times New Roman" panose="02020603050405020304" pitchFamily="18" charset="0"/>
                <a:cs typeface="Times New Roman" panose="02020603050405020304" pitchFamily="18" charset="0"/>
              </a:rPr>
              <a:t> Jericho became a prominent trading center on early trade routes.</a:t>
            </a:r>
          </a:p>
          <a:p>
            <a:r>
              <a:rPr lang="en-US" dirty="0">
                <a:latin typeface="Times New Roman" panose="02020603050405020304" pitchFamily="18" charset="0"/>
                <a:cs typeface="Times New Roman" panose="02020603050405020304" pitchFamily="18" charset="0"/>
              </a:rPr>
              <a:t>Jericho would be conquered, abandoned, and reoccupied many times; the only prominent mention is Joshua.</a:t>
            </a:r>
          </a:p>
          <a:p>
            <a:r>
              <a:rPr lang="en-US" dirty="0">
                <a:latin typeface="Times New Roman" panose="02020603050405020304" pitchFamily="18" charset="0"/>
                <a:cs typeface="Times New Roman" panose="02020603050405020304" pitchFamily="18" charset="0"/>
              </a:rPr>
              <a:t>Catal Huyuk was a larger site in southern Turkey, founded a thousand years after Jericho. The villagers mined nearby obsidian. Archaeological evidence indicates the people produced textiles, pottery, wooden containers, furniture and dishes, as well as art. </a:t>
            </a:r>
          </a:p>
        </p:txBody>
      </p:sp>
    </p:spTree>
    <p:extLst>
      <p:ext uri="{BB962C8B-B14F-4D97-AF65-F5344CB8AC3E}">
        <p14:creationId xmlns:p14="http://schemas.microsoft.com/office/powerpoint/2010/main" val="1944584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14996</TotalTime>
  <Words>9128</Words>
  <Application>Microsoft Office PowerPoint</Application>
  <PresentationFormat>Widescreen</PresentationFormat>
  <Paragraphs>369</Paragraphs>
  <Slides>77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77</vt:i4>
      </vt:variant>
    </vt:vector>
  </HeadingPairs>
  <TitlesOfParts>
    <vt:vector size="82" baseType="lpstr">
      <vt:lpstr>Arial</vt:lpstr>
      <vt:lpstr>Calibri</vt:lpstr>
      <vt:lpstr>Calibri Light</vt:lpstr>
      <vt:lpstr>Times New Roman</vt:lpstr>
      <vt:lpstr>Office Theme</vt:lpstr>
      <vt:lpstr>Food and Cooking History</vt:lpstr>
      <vt:lpstr>Progress before Civilization</vt:lpstr>
      <vt:lpstr>Primordial Soup</vt:lpstr>
      <vt:lpstr>Agriculture and the Start of Civilization</vt:lpstr>
      <vt:lpstr>Agriculture and the Start of Civilization (2)</vt:lpstr>
      <vt:lpstr>Agriculture and the Start of Civilization (3)</vt:lpstr>
      <vt:lpstr>Cruel Gruel</vt:lpstr>
      <vt:lpstr>Spoiled Rotten</vt:lpstr>
      <vt:lpstr>Jericho</vt:lpstr>
      <vt:lpstr>Traders</vt:lpstr>
      <vt:lpstr>Meat and Greet</vt:lpstr>
      <vt:lpstr>Barbecue</vt:lpstr>
      <vt:lpstr>Animals, Domesticated and Wild</vt:lpstr>
      <vt:lpstr>Chickens</vt:lpstr>
      <vt:lpstr>Beer Cheer</vt:lpstr>
      <vt:lpstr>Beer Cheer (2)</vt:lpstr>
      <vt:lpstr>Bread Dread</vt:lpstr>
      <vt:lpstr>Bread Dread (2)</vt:lpstr>
      <vt:lpstr>Bread Dread (3)</vt:lpstr>
      <vt:lpstr>Pasta</vt:lpstr>
      <vt:lpstr>Pizza</vt:lpstr>
      <vt:lpstr>Pizza (2)</vt:lpstr>
      <vt:lpstr>Pizza (3)</vt:lpstr>
      <vt:lpstr>Wine</vt:lpstr>
      <vt:lpstr>Wine (2)</vt:lpstr>
      <vt:lpstr>Wine (3)</vt:lpstr>
      <vt:lpstr>Cheddar May Be Better</vt:lpstr>
      <vt:lpstr>Cheddar (2)</vt:lpstr>
      <vt:lpstr>Cheddar (3)</vt:lpstr>
      <vt:lpstr>Cheddar (4)</vt:lpstr>
      <vt:lpstr>Putter With Butter</vt:lpstr>
      <vt:lpstr>Veggies</vt:lpstr>
      <vt:lpstr>Veggies (2)</vt:lpstr>
      <vt:lpstr>Veggies (3)</vt:lpstr>
      <vt:lpstr>Fruits</vt:lpstr>
      <vt:lpstr>Fruits (2)</vt:lpstr>
      <vt:lpstr>China</vt:lpstr>
      <vt:lpstr>China (2)</vt:lpstr>
      <vt:lpstr>Rice</vt:lpstr>
      <vt:lpstr>Rice (2)</vt:lpstr>
      <vt:lpstr>Manners, Then the Table</vt:lpstr>
      <vt:lpstr>Manners, Then the Table (2)</vt:lpstr>
      <vt:lpstr>Bowl Evil</vt:lpstr>
      <vt:lpstr>Big Pig Gig</vt:lpstr>
      <vt:lpstr>Sage Advice</vt:lpstr>
      <vt:lpstr>Sage Advice (2)</vt:lpstr>
      <vt:lpstr>Sage Advice (3)</vt:lpstr>
      <vt:lpstr>Blurbs on Herbs</vt:lpstr>
      <vt:lpstr>Salt</vt:lpstr>
      <vt:lpstr>New World Foods</vt:lpstr>
      <vt:lpstr>New World Foods (2)</vt:lpstr>
      <vt:lpstr>New World Foods (3)</vt:lpstr>
      <vt:lpstr>Fish</vt:lpstr>
      <vt:lpstr>Fish (2)</vt:lpstr>
      <vt:lpstr>Teetotalers’ Trinity</vt:lpstr>
      <vt:lpstr>Java Jive</vt:lpstr>
      <vt:lpstr>Java Jive (2)</vt:lpstr>
      <vt:lpstr>Java Jive (3)</vt:lpstr>
      <vt:lpstr>Java Jive (4)</vt:lpstr>
      <vt:lpstr>Cocoa Loco</vt:lpstr>
      <vt:lpstr>Cocoa Loco (2)</vt:lpstr>
      <vt:lpstr>Cocoa Loco (3)</vt:lpstr>
      <vt:lpstr>Tea</vt:lpstr>
      <vt:lpstr>Tea (2)</vt:lpstr>
      <vt:lpstr>Tea (3)</vt:lpstr>
      <vt:lpstr>Tea (4)</vt:lpstr>
      <vt:lpstr>Sugar</vt:lpstr>
      <vt:lpstr>Sugar (2)</vt:lpstr>
      <vt:lpstr>Guillotine Cuisine </vt:lpstr>
      <vt:lpstr>Guillotine Cuisine (2)</vt:lpstr>
      <vt:lpstr>Guillotine Cuisine (3)</vt:lpstr>
      <vt:lpstr>Sauce Boss</vt:lpstr>
      <vt:lpstr>Machine Cuisine </vt:lpstr>
      <vt:lpstr>Machine Cuisine (2)</vt:lpstr>
      <vt:lpstr>Machine Cuisine (3)</vt:lpstr>
      <vt:lpstr>Delectile Disfunction</vt:lpstr>
      <vt:lpstr>Delectile Disfunction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Cooking History</dc:title>
  <dc:creator>Gary Giroux</dc:creator>
  <cp:lastModifiedBy>Gary Giroux</cp:lastModifiedBy>
  <cp:revision>170</cp:revision>
  <cp:lastPrinted>2019-01-03T16:14:40Z</cp:lastPrinted>
  <dcterms:created xsi:type="dcterms:W3CDTF">2018-11-14T22:14:08Z</dcterms:created>
  <dcterms:modified xsi:type="dcterms:W3CDTF">2019-01-08T02:53:37Z</dcterms:modified>
</cp:coreProperties>
</file>